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3" r:id="rId1"/>
  </p:sldMasterIdLst>
  <p:sldIdLst>
    <p:sldId id="256" r:id="rId2"/>
    <p:sldId id="258" r:id="rId3"/>
    <p:sldId id="257" r:id="rId4"/>
    <p:sldId id="259" r:id="rId5"/>
    <p:sldId id="260" r:id="rId6"/>
    <p:sldId id="261" r:id="rId7"/>
    <p:sldId id="262" r:id="rId8"/>
    <p:sldId id="264" r:id="rId9"/>
    <p:sldId id="265" r:id="rId10"/>
    <p:sldId id="266" r:id="rId11"/>
    <p:sldId id="267" r:id="rId12"/>
    <p:sldId id="271" r:id="rId13"/>
    <p:sldId id="268" r:id="rId14"/>
    <p:sldId id="270" r:id="rId15"/>
    <p:sldId id="272" r:id="rId16"/>
    <p:sldId id="273"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405" autoAdjust="0"/>
    <p:restoredTop sz="94660"/>
  </p:normalViewPr>
  <p:slideViewPr>
    <p:cSldViewPr snapToGrid="0">
      <p:cViewPr>
        <p:scale>
          <a:sx n="75" d="100"/>
          <a:sy n="75" d="100"/>
        </p:scale>
        <p:origin x="912" y="21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_rels/data1.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10" Type="http://schemas.openxmlformats.org/officeDocument/2006/relationships/image" Target="../media/image16.svg"/><Relationship Id="rId4" Type="http://schemas.openxmlformats.org/officeDocument/2006/relationships/image" Target="../media/image10.svg"/><Relationship Id="rId9" Type="http://schemas.openxmlformats.org/officeDocument/2006/relationships/image" Target="../media/image15.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10" Type="http://schemas.openxmlformats.org/officeDocument/2006/relationships/image" Target="../media/image16.svg"/><Relationship Id="rId4" Type="http://schemas.openxmlformats.org/officeDocument/2006/relationships/image" Target="../media/image10.svg"/><Relationship Id="rId9" Type="http://schemas.openxmlformats.org/officeDocument/2006/relationships/image" Target="../media/image15.pn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AA6CE14-C913-49F2-93F3-66895C332DD8}"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261E7D08-20EB-4B7A-9F6F-0E18FFF95F08}">
      <dgm:prSet/>
      <dgm:spPr/>
      <dgm:t>
        <a:bodyPr/>
        <a:lstStyle/>
        <a:p>
          <a:r>
            <a:rPr lang="en-IN"/>
            <a:t>Excel</a:t>
          </a:r>
          <a:endParaRPr lang="en-US"/>
        </a:p>
      </dgm:t>
    </dgm:pt>
    <dgm:pt modelId="{BF6310A1-B6DA-40CB-920D-1337A7E17D90}" type="parTrans" cxnId="{7EAFC95C-9CA2-4296-864C-CFF4D3DB253D}">
      <dgm:prSet/>
      <dgm:spPr/>
      <dgm:t>
        <a:bodyPr/>
        <a:lstStyle/>
        <a:p>
          <a:endParaRPr lang="en-US"/>
        </a:p>
      </dgm:t>
    </dgm:pt>
    <dgm:pt modelId="{626C4D28-2269-4308-AB89-440F74CDBC2B}" type="sibTrans" cxnId="{7EAFC95C-9CA2-4296-864C-CFF4D3DB253D}">
      <dgm:prSet/>
      <dgm:spPr/>
      <dgm:t>
        <a:bodyPr/>
        <a:lstStyle/>
        <a:p>
          <a:endParaRPr lang="en-US"/>
        </a:p>
      </dgm:t>
    </dgm:pt>
    <dgm:pt modelId="{0952D575-AA61-440B-9DCC-A325436B4A6B}">
      <dgm:prSet/>
      <dgm:spPr/>
      <dgm:t>
        <a:bodyPr/>
        <a:lstStyle/>
        <a:p>
          <a:r>
            <a:rPr lang="en-IN"/>
            <a:t>Dataset</a:t>
          </a:r>
          <a:endParaRPr lang="en-US"/>
        </a:p>
      </dgm:t>
    </dgm:pt>
    <dgm:pt modelId="{4C0FC6FB-536E-45E1-84EF-5D33290780CE}" type="parTrans" cxnId="{E0069037-6CF8-4F0C-BFE7-FBEC04D96AA6}">
      <dgm:prSet/>
      <dgm:spPr/>
      <dgm:t>
        <a:bodyPr/>
        <a:lstStyle/>
        <a:p>
          <a:endParaRPr lang="en-US"/>
        </a:p>
      </dgm:t>
    </dgm:pt>
    <dgm:pt modelId="{BA28307F-ABCD-4F71-9F15-E9E38B2F7D41}" type="sibTrans" cxnId="{E0069037-6CF8-4F0C-BFE7-FBEC04D96AA6}">
      <dgm:prSet/>
      <dgm:spPr/>
      <dgm:t>
        <a:bodyPr/>
        <a:lstStyle/>
        <a:p>
          <a:endParaRPr lang="en-US"/>
        </a:p>
      </dgm:t>
    </dgm:pt>
    <dgm:pt modelId="{00AF4841-18DD-4A39-8E0A-46D034F2B781}">
      <dgm:prSet/>
      <dgm:spPr/>
      <dgm:t>
        <a:bodyPr/>
        <a:lstStyle/>
        <a:p>
          <a:r>
            <a:rPr lang="en-IN"/>
            <a:t>ETL</a:t>
          </a:r>
          <a:endParaRPr lang="en-US"/>
        </a:p>
      </dgm:t>
    </dgm:pt>
    <dgm:pt modelId="{CBD19FC1-8B2B-45D9-8145-F7CB160CDE37}" type="parTrans" cxnId="{5092642D-940F-4A81-803C-7976545BB0C7}">
      <dgm:prSet/>
      <dgm:spPr/>
      <dgm:t>
        <a:bodyPr/>
        <a:lstStyle/>
        <a:p>
          <a:endParaRPr lang="en-US"/>
        </a:p>
      </dgm:t>
    </dgm:pt>
    <dgm:pt modelId="{21E24AE0-E2BC-4C7F-AA67-614A1F39F964}" type="sibTrans" cxnId="{5092642D-940F-4A81-803C-7976545BB0C7}">
      <dgm:prSet/>
      <dgm:spPr/>
      <dgm:t>
        <a:bodyPr/>
        <a:lstStyle/>
        <a:p>
          <a:endParaRPr lang="en-US"/>
        </a:p>
      </dgm:t>
    </dgm:pt>
    <dgm:pt modelId="{5AFCAF3A-391D-47D1-9112-596D48B9C381}">
      <dgm:prSet/>
      <dgm:spPr/>
      <dgm:t>
        <a:bodyPr/>
        <a:lstStyle/>
        <a:p>
          <a:r>
            <a:rPr lang="en-IN"/>
            <a:t>Dashboard</a:t>
          </a:r>
          <a:endParaRPr lang="en-US"/>
        </a:p>
      </dgm:t>
    </dgm:pt>
    <dgm:pt modelId="{9F8B5872-ED8A-4D9B-B865-594BF6496330}" type="parTrans" cxnId="{CEC7F786-FC87-4F22-926E-4BB8D24C5BDB}">
      <dgm:prSet/>
      <dgm:spPr/>
      <dgm:t>
        <a:bodyPr/>
        <a:lstStyle/>
        <a:p>
          <a:endParaRPr lang="en-US"/>
        </a:p>
      </dgm:t>
    </dgm:pt>
    <dgm:pt modelId="{07F10D22-6CBA-4B04-B6C1-B1694F9BD33C}" type="sibTrans" cxnId="{CEC7F786-FC87-4F22-926E-4BB8D24C5BDB}">
      <dgm:prSet/>
      <dgm:spPr/>
      <dgm:t>
        <a:bodyPr/>
        <a:lstStyle/>
        <a:p>
          <a:endParaRPr lang="en-US"/>
        </a:p>
      </dgm:t>
    </dgm:pt>
    <dgm:pt modelId="{E83FC746-EFE1-4DEE-B31C-8C9151F9E4AE}">
      <dgm:prSet/>
      <dgm:spPr/>
      <dgm:t>
        <a:bodyPr/>
        <a:lstStyle/>
        <a:p>
          <a:r>
            <a:rPr lang="en-IN"/>
            <a:t>Hidden Elements</a:t>
          </a:r>
          <a:endParaRPr lang="en-US"/>
        </a:p>
      </dgm:t>
    </dgm:pt>
    <dgm:pt modelId="{B215F9D3-9815-4416-8BB5-B2F5DCE39D46}" type="parTrans" cxnId="{5B25889C-1CE4-4EDF-BEB7-49E70B7723BB}">
      <dgm:prSet/>
      <dgm:spPr/>
      <dgm:t>
        <a:bodyPr/>
        <a:lstStyle/>
        <a:p>
          <a:endParaRPr lang="en-US"/>
        </a:p>
      </dgm:t>
    </dgm:pt>
    <dgm:pt modelId="{F68BCEA8-0C01-4F60-983B-DD591D35C128}" type="sibTrans" cxnId="{5B25889C-1CE4-4EDF-BEB7-49E70B7723BB}">
      <dgm:prSet/>
      <dgm:spPr/>
      <dgm:t>
        <a:bodyPr/>
        <a:lstStyle/>
        <a:p>
          <a:endParaRPr lang="en-US"/>
        </a:p>
      </dgm:t>
    </dgm:pt>
    <dgm:pt modelId="{4244035D-8ECD-45CC-AACD-40818B37EDAC}" type="pres">
      <dgm:prSet presAssocID="{2AA6CE14-C913-49F2-93F3-66895C332DD8}" presName="root" presStyleCnt="0">
        <dgm:presLayoutVars>
          <dgm:dir/>
          <dgm:resizeHandles val="exact"/>
        </dgm:presLayoutVars>
      </dgm:prSet>
      <dgm:spPr/>
    </dgm:pt>
    <dgm:pt modelId="{A8E800FC-0074-4C6E-B7CA-18EEF44A2F2B}" type="pres">
      <dgm:prSet presAssocID="{261E7D08-20EB-4B7A-9F6F-0E18FFF95F08}" presName="compNode" presStyleCnt="0"/>
      <dgm:spPr/>
    </dgm:pt>
    <dgm:pt modelId="{FB79F183-38C1-43BA-811A-AF54E1A3BB12}" type="pres">
      <dgm:prSet presAssocID="{261E7D08-20EB-4B7A-9F6F-0E18FFF95F08}" presName="bgRect" presStyleLbl="bgShp" presStyleIdx="0" presStyleCnt="5"/>
      <dgm:spPr/>
    </dgm:pt>
    <dgm:pt modelId="{383EDBE5-C7D3-4CEF-8874-8C0D6DEE40F2}" type="pres">
      <dgm:prSet presAssocID="{261E7D08-20EB-4B7A-9F6F-0E18FFF95F08}"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able"/>
        </a:ext>
      </dgm:extLst>
    </dgm:pt>
    <dgm:pt modelId="{918CEB23-3846-4377-B348-9F8C7804460F}" type="pres">
      <dgm:prSet presAssocID="{261E7D08-20EB-4B7A-9F6F-0E18FFF95F08}" presName="spaceRect" presStyleCnt="0"/>
      <dgm:spPr/>
    </dgm:pt>
    <dgm:pt modelId="{0A6E6DF9-5284-45C5-B656-1CC062EE6339}" type="pres">
      <dgm:prSet presAssocID="{261E7D08-20EB-4B7A-9F6F-0E18FFF95F08}" presName="parTx" presStyleLbl="revTx" presStyleIdx="0" presStyleCnt="5">
        <dgm:presLayoutVars>
          <dgm:chMax val="0"/>
          <dgm:chPref val="0"/>
        </dgm:presLayoutVars>
      </dgm:prSet>
      <dgm:spPr/>
    </dgm:pt>
    <dgm:pt modelId="{436AE1D0-CE7A-4CE8-A204-3B02219BD2D2}" type="pres">
      <dgm:prSet presAssocID="{626C4D28-2269-4308-AB89-440F74CDBC2B}" presName="sibTrans" presStyleCnt="0"/>
      <dgm:spPr/>
    </dgm:pt>
    <dgm:pt modelId="{A5579181-AFDA-4127-8599-9F34F0407921}" type="pres">
      <dgm:prSet presAssocID="{0952D575-AA61-440B-9DCC-A325436B4A6B}" presName="compNode" presStyleCnt="0"/>
      <dgm:spPr/>
    </dgm:pt>
    <dgm:pt modelId="{14F22A62-1AF4-48D5-AFE3-CD94D522BFAE}" type="pres">
      <dgm:prSet presAssocID="{0952D575-AA61-440B-9DCC-A325436B4A6B}" presName="bgRect" presStyleLbl="bgShp" presStyleIdx="1" presStyleCnt="5"/>
      <dgm:spPr/>
    </dgm:pt>
    <dgm:pt modelId="{CEA443B8-B2ED-4ECF-BAD1-1A96A5CDB7CD}" type="pres">
      <dgm:prSet presAssocID="{0952D575-AA61-440B-9DCC-A325436B4A6B}"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atabase"/>
        </a:ext>
      </dgm:extLst>
    </dgm:pt>
    <dgm:pt modelId="{7CA855EC-18AA-4A49-8507-3CDA33DD1EA7}" type="pres">
      <dgm:prSet presAssocID="{0952D575-AA61-440B-9DCC-A325436B4A6B}" presName="spaceRect" presStyleCnt="0"/>
      <dgm:spPr/>
    </dgm:pt>
    <dgm:pt modelId="{393236F5-BCFD-43A7-99E3-322CA50A6C68}" type="pres">
      <dgm:prSet presAssocID="{0952D575-AA61-440B-9DCC-A325436B4A6B}" presName="parTx" presStyleLbl="revTx" presStyleIdx="1" presStyleCnt="5">
        <dgm:presLayoutVars>
          <dgm:chMax val="0"/>
          <dgm:chPref val="0"/>
        </dgm:presLayoutVars>
      </dgm:prSet>
      <dgm:spPr/>
    </dgm:pt>
    <dgm:pt modelId="{362DBA9E-9693-4A22-B07C-CDF6F3D568B7}" type="pres">
      <dgm:prSet presAssocID="{BA28307F-ABCD-4F71-9F15-E9E38B2F7D41}" presName="sibTrans" presStyleCnt="0"/>
      <dgm:spPr/>
    </dgm:pt>
    <dgm:pt modelId="{6F1BDDC9-A3D1-49B9-A153-83AE2381D7BB}" type="pres">
      <dgm:prSet presAssocID="{00AF4841-18DD-4A39-8E0A-46D034F2B781}" presName="compNode" presStyleCnt="0"/>
      <dgm:spPr/>
    </dgm:pt>
    <dgm:pt modelId="{0983DEF3-36EC-4FB6-8ED5-8816A20DF5FC}" type="pres">
      <dgm:prSet presAssocID="{00AF4841-18DD-4A39-8E0A-46D034F2B781}" presName="bgRect" presStyleLbl="bgShp" presStyleIdx="2" presStyleCnt="5"/>
      <dgm:spPr/>
    </dgm:pt>
    <dgm:pt modelId="{4159C5F0-1AE0-4A06-B76D-28515228EA5F}" type="pres">
      <dgm:prSet presAssocID="{00AF4841-18DD-4A39-8E0A-46D034F2B781}"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omputer"/>
        </a:ext>
      </dgm:extLst>
    </dgm:pt>
    <dgm:pt modelId="{3C4D315A-9AE1-405A-A239-52907D9A0A33}" type="pres">
      <dgm:prSet presAssocID="{00AF4841-18DD-4A39-8E0A-46D034F2B781}" presName="spaceRect" presStyleCnt="0"/>
      <dgm:spPr/>
    </dgm:pt>
    <dgm:pt modelId="{D48E9357-45A2-46FF-8220-D5796BFE0386}" type="pres">
      <dgm:prSet presAssocID="{00AF4841-18DD-4A39-8E0A-46D034F2B781}" presName="parTx" presStyleLbl="revTx" presStyleIdx="2" presStyleCnt="5">
        <dgm:presLayoutVars>
          <dgm:chMax val="0"/>
          <dgm:chPref val="0"/>
        </dgm:presLayoutVars>
      </dgm:prSet>
      <dgm:spPr/>
    </dgm:pt>
    <dgm:pt modelId="{47F6B07F-757B-49AE-B0EE-E8F7192E77C1}" type="pres">
      <dgm:prSet presAssocID="{21E24AE0-E2BC-4C7F-AA67-614A1F39F964}" presName="sibTrans" presStyleCnt="0"/>
      <dgm:spPr/>
    </dgm:pt>
    <dgm:pt modelId="{58FE4B2F-2DAC-49F9-B269-07A737E04A6A}" type="pres">
      <dgm:prSet presAssocID="{5AFCAF3A-391D-47D1-9112-596D48B9C381}" presName="compNode" presStyleCnt="0"/>
      <dgm:spPr/>
    </dgm:pt>
    <dgm:pt modelId="{637CBCED-CF9F-48C1-B2CD-814596F78D28}" type="pres">
      <dgm:prSet presAssocID="{5AFCAF3A-391D-47D1-9112-596D48B9C381}" presName="bgRect" presStyleLbl="bgShp" presStyleIdx="3" presStyleCnt="5"/>
      <dgm:spPr/>
    </dgm:pt>
    <dgm:pt modelId="{58573EAF-15CC-4A13-9A14-FA0B5962D3C7}" type="pres">
      <dgm:prSet presAssocID="{5AFCAF3A-391D-47D1-9112-596D48B9C381}"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Gauge"/>
        </a:ext>
      </dgm:extLst>
    </dgm:pt>
    <dgm:pt modelId="{3E53D1E0-057F-4FFF-91F7-52DE24109402}" type="pres">
      <dgm:prSet presAssocID="{5AFCAF3A-391D-47D1-9112-596D48B9C381}" presName="spaceRect" presStyleCnt="0"/>
      <dgm:spPr/>
    </dgm:pt>
    <dgm:pt modelId="{6288EEA9-8048-4CA4-9C97-88330C7F53EF}" type="pres">
      <dgm:prSet presAssocID="{5AFCAF3A-391D-47D1-9112-596D48B9C381}" presName="parTx" presStyleLbl="revTx" presStyleIdx="3" presStyleCnt="5">
        <dgm:presLayoutVars>
          <dgm:chMax val="0"/>
          <dgm:chPref val="0"/>
        </dgm:presLayoutVars>
      </dgm:prSet>
      <dgm:spPr/>
    </dgm:pt>
    <dgm:pt modelId="{22711295-93AD-419A-890C-C355BB3BBAB4}" type="pres">
      <dgm:prSet presAssocID="{07F10D22-6CBA-4B04-B6C1-B1694F9BD33C}" presName="sibTrans" presStyleCnt="0"/>
      <dgm:spPr/>
    </dgm:pt>
    <dgm:pt modelId="{64E7A524-19DE-400B-9760-CD82663544EF}" type="pres">
      <dgm:prSet presAssocID="{E83FC746-EFE1-4DEE-B31C-8C9151F9E4AE}" presName="compNode" presStyleCnt="0"/>
      <dgm:spPr/>
    </dgm:pt>
    <dgm:pt modelId="{C3E5240A-EE13-4188-8BEA-8FE3DFEBCE85}" type="pres">
      <dgm:prSet presAssocID="{E83FC746-EFE1-4DEE-B31C-8C9151F9E4AE}" presName="bgRect" presStyleLbl="bgShp" presStyleIdx="4" presStyleCnt="5"/>
      <dgm:spPr/>
    </dgm:pt>
    <dgm:pt modelId="{3C07C784-492E-4785-86D9-5D4B1212FCD8}" type="pres">
      <dgm:prSet presAssocID="{E83FC746-EFE1-4DEE-B31C-8C9151F9E4AE}"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Checkmark"/>
        </a:ext>
      </dgm:extLst>
    </dgm:pt>
    <dgm:pt modelId="{D2F0E5AE-D189-4AE6-9422-48DC409763AE}" type="pres">
      <dgm:prSet presAssocID="{E83FC746-EFE1-4DEE-B31C-8C9151F9E4AE}" presName="spaceRect" presStyleCnt="0"/>
      <dgm:spPr/>
    </dgm:pt>
    <dgm:pt modelId="{F071F39D-7BEF-4CD3-8463-7FDD22A7EF57}" type="pres">
      <dgm:prSet presAssocID="{E83FC746-EFE1-4DEE-B31C-8C9151F9E4AE}" presName="parTx" presStyleLbl="revTx" presStyleIdx="4" presStyleCnt="5">
        <dgm:presLayoutVars>
          <dgm:chMax val="0"/>
          <dgm:chPref val="0"/>
        </dgm:presLayoutVars>
      </dgm:prSet>
      <dgm:spPr/>
    </dgm:pt>
  </dgm:ptLst>
  <dgm:cxnLst>
    <dgm:cxn modelId="{5092642D-940F-4A81-803C-7976545BB0C7}" srcId="{2AA6CE14-C913-49F2-93F3-66895C332DD8}" destId="{00AF4841-18DD-4A39-8E0A-46D034F2B781}" srcOrd="2" destOrd="0" parTransId="{CBD19FC1-8B2B-45D9-8145-F7CB160CDE37}" sibTransId="{21E24AE0-E2BC-4C7F-AA67-614A1F39F964}"/>
    <dgm:cxn modelId="{E0069037-6CF8-4F0C-BFE7-FBEC04D96AA6}" srcId="{2AA6CE14-C913-49F2-93F3-66895C332DD8}" destId="{0952D575-AA61-440B-9DCC-A325436B4A6B}" srcOrd="1" destOrd="0" parTransId="{4C0FC6FB-536E-45E1-84EF-5D33290780CE}" sibTransId="{BA28307F-ABCD-4F71-9F15-E9E38B2F7D41}"/>
    <dgm:cxn modelId="{2BE9365C-2AC0-4A35-9158-DE8F3D4BBD29}" type="presOf" srcId="{00AF4841-18DD-4A39-8E0A-46D034F2B781}" destId="{D48E9357-45A2-46FF-8220-D5796BFE0386}" srcOrd="0" destOrd="0" presId="urn:microsoft.com/office/officeart/2018/2/layout/IconVerticalSolidList"/>
    <dgm:cxn modelId="{7EAFC95C-9CA2-4296-864C-CFF4D3DB253D}" srcId="{2AA6CE14-C913-49F2-93F3-66895C332DD8}" destId="{261E7D08-20EB-4B7A-9F6F-0E18FFF95F08}" srcOrd="0" destOrd="0" parTransId="{BF6310A1-B6DA-40CB-920D-1337A7E17D90}" sibTransId="{626C4D28-2269-4308-AB89-440F74CDBC2B}"/>
    <dgm:cxn modelId="{8B130259-EE57-4D47-BEAD-471E5EDCFE63}" type="presOf" srcId="{261E7D08-20EB-4B7A-9F6F-0E18FFF95F08}" destId="{0A6E6DF9-5284-45C5-B656-1CC062EE6339}" srcOrd="0" destOrd="0" presId="urn:microsoft.com/office/officeart/2018/2/layout/IconVerticalSolidList"/>
    <dgm:cxn modelId="{CEC7F786-FC87-4F22-926E-4BB8D24C5BDB}" srcId="{2AA6CE14-C913-49F2-93F3-66895C332DD8}" destId="{5AFCAF3A-391D-47D1-9112-596D48B9C381}" srcOrd="3" destOrd="0" parTransId="{9F8B5872-ED8A-4D9B-B865-594BF6496330}" sibTransId="{07F10D22-6CBA-4B04-B6C1-B1694F9BD33C}"/>
    <dgm:cxn modelId="{5B25889C-1CE4-4EDF-BEB7-49E70B7723BB}" srcId="{2AA6CE14-C913-49F2-93F3-66895C332DD8}" destId="{E83FC746-EFE1-4DEE-B31C-8C9151F9E4AE}" srcOrd="4" destOrd="0" parTransId="{B215F9D3-9815-4416-8BB5-B2F5DCE39D46}" sibTransId="{F68BCEA8-0C01-4F60-983B-DD591D35C128}"/>
    <dgm:cxn modelId="{2B97A9AB-D340-4D59-BDCE-8280C5F0B4F5}" type="presOf" srcId="{2AA6CE14-C913-49F2-93F3-66895C332DD8}" destId="{4244035D-8ECD-45CC-AACD-40818B37EDAC}" srcOrd="0" destOrd="0" presId="urn:microsoft.com/office/officeart/2018/2/layout/IconVerticalSolidList"/>
    <dgm:cxn modelId="{AB818EAD-BE9F-4967-BADE-D04B6D2E49CF}" type="presOf" srcId="{0952D575-AA61-440B-9DCC-A325436B4A6B}" destId="{393236F5-BCFD-43A7-99E3-322CA50A6C68}" srcOrd="0" destOrd="0" presId="urn:microsoft.com/office/officeart/2018/2/layout/IconVerticalSolidList"/>
    <dgm:cxn modelId="{1CF1EDDB-CD9C-4CEC-8979-0C4DEED6759A}" type="presOf" srcId="{5AFCAF3A-391D-47D1-9112-596D48B9C381}" destId="{6288EEA9-8048-4CA4-9C97-88330C7F53EF}" srcOrd="0" destOrd="0" presId="urn:microsoft.com/office/officeart/2018/2/layout/IconVerticalSolidList"/>
    <dgm:cxn modelId="{4D239EF4-2515-4458-8B6D-4A760E60409E}" type="presOf" srcId="{E83FC746-EFE1-4DEE-B31C-8C9151F9E4AE}" destId="{F071F39D-7BEF-4CD3-8463-7FDD22A7EF57}" srcOrd="0" destOrd="0" presId="urn:microsoft.com/office/officeart/2018/2/layout/IconVerticalSolidList"/>
    <dgm:cxn modelId="{56C7883D-E663-44A2-9F99-811420977455}" type="presParOf" srcId="{4244035D-8ECD-45CC-AACD-40818B37EDAC}" destId="{A8E800FC-0074-4C6E-B7CA-18EEF44A2F2B}" srcOrd="0" destOrd="0" presId="urn:microsoft.com/office/officeart/2018/2/layout/IconVerticalSolidList"/>
    <dgm:cxn modelId="{0BBC6F8E-6880-4FF4-BF5B-ACE1EFA0BD67}" type="presParOf" srcId="{A8E800FC-0074-4C6E-B7CA-18EEF44A2F2B}" destId="{FB79F183-38C1-43BA-811A-AF54E1A3BB12}" srcOrd="0" destOrd="0" presId="urn:microsoft.com/office/officeart/2018/2/layout/IconVerticalSolidList"/>
    <dgm:cxn modelId="{AAEFFC03-0946-482F-9B73-DC31A123F3C6}" type="presParOf" srcId="{A8E800FC-0074-4C6E-B7CA-18EEF44A2F2B}" destId="{383EDBE5-C7D3-4CEF-8874-8C0D6DEE40F2}" srcOrd="1" destOrd="0" presId="urn:microsoft.com/office/officeart/2018/2/layout/IconVerticalSolidList"/>
    <dgm:cxn modelId="{C892B848-3F98-43B5-88E2-B105CE41B124}" type="presParOf" srcId="{A8E800FC-0074-4C6E-B7CA-18EEF44A2F2B}" destId="{918CEB23-3846-4377-B348-9F8C7804460F}" srcOrd="2" destOrd="0" presId="urn:microsoft.com/office/officeart/2018/2/layout/IconVerticalSolidList"/>
    <dgm:cxn modelId="{7D1048B4-CF77-4153-AE68-3C939745CBDC}" type="presParOf" srcId="{A8E800FC-0074-4C6E-B7CA-18EEF44A2F2B}" destId="{0A6E6DF9-5284-45C5-B656-1CC062EE6339}" srcOrd="3" destOrd="0" presId="urn:microsoft.com/office/officeart/2018/2/layout/IconVerticalSolidList"/>
    <dgm:cxn modelId="{5EAECFA6-0B25-42E9-91DC-2E3C1B1B28D6}" type="presParOf" srcId="{4244035D-8ECD-45CC-AACD-40818B37EDAC}" destId="{436AE1D0-CE7A-4CE8-A204-3B02219BD2D2}" srcOrd="1" destOrd="0" presId="urn:microsoft.com/office/officeart/2018/2/layout/IconVerticalSolidList"/>
    <dgm:cxn modelId="{3BBF69EE-969D-449A-944E-5B42C369CD47}" type="presParOf" srcId="{4244035D-8ECD-45CC-AACD-40818B37EDAC}" destId="{A5579181-AFDA-4127-8599-9F34F0407921}" srcOrd="2" destOrd="0" presId="urn:microsoft.com/office/officeart/2018/2/layout/IconVerticalSolidList"/>
    <dgm:cxn modelId="{9E5FB712-AA85-4267-9CFD-ABDDE349C150}" type="presParOf" srcId="{A5579181-AFDA-4127-8599-9F34F0407921}" destId="{14F22A62-1AF4-48D5-AFE3-CD94D522BFAE}" srcOrd="0" destOrd="0" presId="urn:microsoft.com/office/officeart/2018/2/layout/IconVerticalSolidList"/>
    <dgm:cxn modelId="{78CCFB75-4E3F-4203-B8A5-C4392CB82B20}" type="presParOf" srcId="{A5579181-AFDA-4127-8599-9F34F0407921}" destId="{CEA443B8-B2ED-4ECF-BAD1-1A96A5CDB7CD}" srcOrd="1" destOrd="0" presId="urn:microsoft.com/office/officeart/2018/2/layout/IconVerticalSolidList"/>
    <dgm:cxn modelId="{6E1958D0-6342-4A0E-AA5C-6607FA1988E6}" type="presParOf" srcId="{A5579181-AFDA-4127-8599-9F34F0407921}" destId="{7CA855EC-18AA-4A49-8507-3CDA33DD1EA7}" srcOrd="2" destOrd="0" presId="urn:microsoft.com/office/officeart/2018/2/layout/IconVerticalSolidList"/>
    <dgm:cxn modelId="{83EB8F13-C3D0-4098-9474-27D020030838}" type="presParOf" srcId="{A5579181-AFDA-4127-8599-9F34F0407921}" destId="{393236F5-BCFD-43A7-99E3-322CA50A6C68}" srcOrd="3" destOrd="0" presId="urn:microsoft.com/office/officeart/2018/2/layout/IconVerticalSolidList"/>
    <dgm:cxn modelId="{FDA23839-9441-4A2C-A1CC-F7A5276C5517}" type="presParOf" srcId="{4244035D-8ECD-45CC-AACD-40818B37EDAC}" destId="{362DBA9E-9693-4A22-B07C-CDF6F3D568B7}" srcOrd="3" destOrd="0" presId="urn:microsoft.com/office/officeart/2018/2/layout/IconVerticalSolidList"/>
    <dgm:cxn modelId="{56857E5C-34E4-4045-B085-CFD0E51C836E}" type="presParOf" srcId="{4244035D-8ECD-45CC-AACD-40818B37EDAC}" destId="{6F1BDDC9-A3D1-49B9-A153-83AE2381D7BB}" srcOrd="4" destOrd="0" presId="urn:microsoft.com/office/officeart/2018/2/layout/IconVerticalSolidList"/>
    <dgm:cxn modelId="{EB5C9176-BA81-49AE-96B8-5BE9D4DBF884}" type="presParOf" srcId="{6F1BDDC9-A3D1-49B9-A153-83AE2381D7BB}" destId="{0983DEF3-36EC-4FB6-8ED5-8816A20DF5FC}" srcOrd="0" destOrd="0" presId="urn:microsoft.com/office/officeart/2018/2/layout/IconVerticalSolidList"/>
    <dgm:cxn modelId="{AB631E3A-18DD-4415-8E7C-DEED01FA2634}" type="presParOf" srcId="{6F1BDDC9-A3D1-49B9-A153-83AE2381D7BB}" destId="{4159C5F0-1AE0-4A06-B76D-28515228EA5F}" srcOrd="1" destOrd="0" presId="urn:microsoft.com/office/officeart/2018/2/layout/IconVerticalSolidList"/>
    <dgm:cxn modelId="{3C19DBD4-A4C6-45FB-B362-796F6E6508F6}" type="presParOf" srcId="{6F1BDDC9-A3D1-49B9-A153-83AE2381D7BB}" destId="{3C4D315A-9AE1-405A-A239-52907D9A0A33}" srcOrd="2" destOrd="0" presId="urn:microsoft.com/office/officeart/2018/2/layout/IconVerticalSolidList"/>
    <dgm:cxn modelId="{1DCF326F-B054-4035-8945-B79755087029}" type="presParOf" srcId="{6F1BDDC9-A3D1-49B9-A153-83AE2381D7BB}" destId="{D48E9357-45A2-46FF-8220-D5796BFE0386}" srcOrd="3" destOrd="0" presId="urn:microsoft.com/office/officeart/2018/2/layout/IconVerticalSolidList"/>
    <dgm:cxn modelId="{B6F32202-1C4F-415C-BAA7-90FE68711BB6}" type="presParOf" srcId="{4244035D-8ECD-45CC-AACD-40818B37EDAC}" destId="{47F6B07F-757B-49AE-B0EE-E8F7192E77C1}" srcOrd="5" destOrd="0" presId="urn:microsoft.com/office/officeart/2018/2/layout/IconVerticalSolidList"/>
    <dgm:cxn modelId="{E3168F2A-84A7-4143-B9A0-BB97991459A6}" type="presParOf" srcId="{4244035D-8ECD-45CC-AACD-40818B37EDAC}" destId="{58FE4B2F-2DAC-49F9-B269-07A737E04A6A}" srcOrd="6" destOrd="0" presId="urn:microsoft.com/office/officeart/2018/2/layout/IconVerticalSolidList"/>
    <dgm:cxn modelId="{E3F13DDC-DCDC-44AD-B634-260D77E169A6}" type="presParOf" srcId="{58FE4B2F-2DAC-49F9-B269-07A737E04A6A}" destId="{637CBCED-CF9F-48C1-B2CD-814596F78D28}" srcOrd="0" destOrd="0" presId="urn:microsoft.com/office/officeart/2018/2/layout/IconVerticalSolidList"/>
    <dgm:cxn modelId="{F798A92A-DF1B-4619-820C-335363EE3903}" type="presParOf" srcId="{58FE4B2F-2DAC-49F9-B269-07A737E04A6A}" destId="{58573EAF-15CC-4A13-9A14-FA0B5962D3C7}" srcOrd="1" destOrd="0" presId="urn:microsoft.com/office/officeart/2018/2/layout/IconVerticalSolidList"/>
    <dgm:cxn modelId="{6C12A8CF-FB37-4007-80F9-C3267B963DC1}" type="presParOf" srcId="{58FE4B2F-2DAC-49F9-B269-07A737E04A6A}" destId="{3E53D1E0-057F-4FFF-91F7-52DE24109402}" srcOrd="2" destOrd="0" presId="urn:microsoft.com/office/officeart/2018/2/layout/IconVerticalSolidList"/>
    <dgm:cxn modelId="{FF2533BA-AA33-47FF-B76B-8B04C36C1881}" type="presParOf" srcId="{58FE4B2F-2DAC-49F9-B269-07A737E04A6A}" destId="{6288EEA9-8048-4CA4-9C97-88330C7F53EF}" srcOrd="3" destOrd="0" presId="urn:microsoft.com/office/officeart/2018/2/layout/IconVerticalSolidList"/>
    <dgm:cxn modelId="{648A1968-4F26-4985-BD90-383083F3E079}" type="presParOf" srcId="{4244035D-8ECD-45CC-AACD-40818B37EDAC}" destId="{22711295-93AD-419A-890C-C355BB3BBAB4}" srcOrd="7" destOrd="0" presId="urn:microsoft.com/office/officeart/2018/2/layout/IconVerticalSolidList"/>
    <dgm:cxn modelId="{C38EFBB1-54D4-4340-A5B4-7E0251A76AAA}" type="presParOf" srcId="{4244035D-8ECD-45CC-AACD-40818B37EDAC}" destId="{64E7A524-19DE-400B-9760-CD82663544EF}" srcOrd="8" destOrd="0" presId="urn:microsoft.com/office/officeart/2018/2/layout/IconVerticalSolidList"/>
    <dgm:cxn modelId="{F8AF903A-33A3-46B5-928F-B73A96D6DFA6}" type="presParOf" srcId="{64E7A524-19DE-400B-9760-CD82663544EF}" destId="{C3E5240A-EE13-4188-8BEA-8FE3DFEBCE85}" srcOrd="0" destOrd="0" presId="urn:microsoft.com/office/officeart/2018/2/layout/IconVerticalSolidList"/>
    <dgm:cxn modelId="{529D13AB-0F6C-4F52-B605-D69A8F4B884A}" type="presParOf" srcId="{64E7A524-19DE-400B-9760-CD82663544EF}" destId="{3C07C784-492E-4785-86D9-5D4B1212FCD8}" srcOrd="1" destOrd="0" presId="urn:microsoft.com/office/officeart/2018/2/layout/IconVerticalSolidList"/>
    <dgm:cxn modelId="{A1B9DF60-D4BE-4F9B-86EA-B66B289306FA}" type="presParOf" srcId="{64E7A524-19DE-400B-9760-CD82663544EF}" destId="{D2F0E5AE-D189-4AE6-9422-48DC409763AE}" srcOrd="2" destOrd="0" presId="urn:microsoft.com/office/officeart/2018/2/layout/IconVerticalSolidList"/>
    <dgm:cxn modelId="{8C5DC80E-B6AE-462D-85A6-A7C2913E7778}" type="presParOf" srcId="{64E7A524-19DE-400B-9760-CD82663544EF}" destId="{F071F39D-7BEF-4CD3-8463-7FDD22A7EF57}"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2568BE4-C2F8-4127-A442-01F5F0334F50}" type="doc">
      <dgm:prSet loTypeId="urn:microsoft.com/office/officeart/2005/8/layout/vList2" loCatId="list" qsTypeId="urn:microsoft.com/office/officeart/2005/8/quickstyle/simple1" qsCatId="simple" csTypeId="urn:microsoft.com/office/officeart/2005/8/colors/colorful5" csCatId="colorful"/>
      <dgm:spPr/>
      <dgm:t>
        <a:bodyPr/>
        <a:lstStyle/>
        <a:p>
          <a:endParaRPr lang="en-US"/>
        </a:p>
      </dgm:t>
    </dgm:pt>
    <dgm:pt modelId="{FB2E5A4B-B73D-4450-A077-C81E838B43DB}">
      <dgm:prSet/>
      <dgm:spPr/>
      <dgm:t>
        <a:bodyPr/>
        <a:lstStyle/>
        <a:p>
          <a:r>
            <a:rPr lang="en-US"/>
            <a:t>I have also performed some steps in the ETL process to prepare my data for analysis:</a:t>
          </a:r>
        </a:p>
      </dgm:t>
    </dgm:pt>
    <dgm:pt modelId="{1EC3944A-B878-45C1-A2FE-A6C539E603F8}" type="parTrans" cxnId="{1DEB0BC5-1111-41B6-A9EB-DB04C2756388}">
      <dgm:prSet/>
      <dgm:spPr/>
      <dgm:t>
        <a:bodyPr/>
        <a:lstStyle/>
        <a:p>
          <a:endParaRPr lang="en-US"/>
        </a:p>
      </dgm:t>
    </dgm:pt>
    <dgm:pt modelId="{3D817EDD-309E-4F71-A17B-F88E4B815AA1}" type="sibTrans" cxnId="{1DEB0BC5-1111-41B6-A9EB-DB04C2756388}">
      <dgm:prSet/>
      <dgm:spPr/>
      <dgm:t>
        <a:bodyPr/>
        <a:lstStyle/>
        <a:p>
          <a:endParaRPr lang="en-US"/>
        </a:p>
      </dgm:t>
    </dgm:pt>
    <dgm:pt modelId="{8A602553-3503-426E-8246-CEC96C69AAF4}">
      <dgm:prSet/>
      <dgm:spPr/>
      <dgm:t>
        <a:bodyPr/>
        <a:lstStyle/>
        <a:p>
          <a:r>
            <a:rPr lang="en-US"/>
            <a:t>Extraction</a:t>
          </a:r>
        </a:p>
      </dgm:t>
    </dgm:pt>
    <dgm:pt modelId="{47F49FDF-D587-489B-A4AB-1900BEF5A710}" type="parTrans" cxnId="{C027BE2F-DC64-4979-94E7-33348C36C5A1}">
      <dgm:prSet/>
      <dgm:spPr/>
      <dgm:t>
        <a:bodyPr/>
        <a:lstStyle/>
        <a:p>
          <a:endParaRPr lang="en-US"/>
        </a:p>
      </dgm:t>
    </dgm:pt>
    <dgm:pt modelId="{B71216B4-026D-4E1E-AB7B-6508A018CB82}" type="sibTrans" cxnId="{C027BE2F-DC64-4979-94E7-33348C36C5A1}">
      <dgm:prSet/>
      <dgm:spPr/>
      <dgm:t>
        <a:bodyPr/>
        <a:lstStyle/>
        <a:p>
          <a:endParaRPr lang="en-US"/>
        </a:p>
      </dgm:t>
    </dgm:pt>
    <dgm:pt modelId="{1D3FBDD5-8313-4A52-BC2E-BD1C3F89199E}">
      <dgm:prSet/>
      <dgm:spPr/>
      <dgm:t>
        <a:bodyPr/>
        <a:lstStyle/>
        <a:p>
          <a:r>
            <a:rPr lang="en-US"/>
            <a:t>Transform</a:t>
          </a:r>
        </a:p>
      </dgm:t>
    </dgm:pt>
    <dgm:pt modelId="{A307C148-A016-48E6-AD6B-2C60E3B34AB5}" type="parTrans" cxnId="{D3006A8D-6979-4B43-8A0F-EE32D703AA24}">
      <dgm:prSet/>
      <dgm:spPr/>
      <dgm:t>
        <a:bodyPr/>
        <a:lstStyle/>
        <a:p>
          <a:endParaRPr lang="en-US"/>
        </a:p>
      </dgm:t>
    </dgm:pt>
    <dgm:pt modelId="{6592EA27-204B-4FE0-B894-6F51AAA93629}" type="sibTrans" cxnId="{D3006A8D-6979-4B43-8A0F-EE32D703AA24}">
      <dgm:prSet/>
      <dgm:spPr/>
      <dgm:t>
        <a:bodyPr/>
        <a:lstStyle/>
        <a:p>
          <a:endParaRPr lang="en-US"/>
        </a:p>
      </dgm:t>
    </dgm:pt>
    <dgm:pt modelId="{775A3B70-5E0F-4928-A9D1-9186EDAD4560}">
      <dgm:prSet/>
      <dgm:spPr/>
      <dgm:t>
        <a:bodyPr/>
        <a:lstStyle/>
        <a:p>
          <a:r>
            <a:rPr lang="en-US"/>
            <a:t>Load</a:t>
          </a:r>
        </a:p>
      </dgm:t>
    </dgm:pt>
    <dgm:pt modelId="{9E26281B-71BF-4EA9-9A5B-6A35158AB1D2}" type="parTrans" cxnId="{6FF8DB22-C01C-4E22-A02B-41BD0873CE9D}">
      <dgm:prSet/>
      <dgm:spPr/>
      <dgm:t>
        <a:bodyPr/>
        <a:lstStyle/>
        <a:p>
          <a:endParaRPr lang="en-US"/>
        </a:p>
      </dgm:t>
    </dgm:pt>
    <dgm:pt modelId="{389F4364-65EF-4941-8BF4-8CD68CF7D27E}" type="sibTrans" cxnId="{6FF8DB22-C01C-4E22-A02B-41BD0873CE9D}">
      <dgm:prSet/>
      <dgm:spPr/>
      <dgm:t>
        <a:bodyPr/>
        <a:lstStyle/>
        <a:p>
          <a:endParaRPr lang="en-US"/>
        </a:p>
      </dgm:t>
    </dgm:pt>
    <dgm:pt modelId="{8EE2DEE6-538B-44C4-A12E-5ECED10214EE}">
      <dgm:prSet/>
      <dgm:spPr/>
      <dgm:t>
        <a:bodyPr/>
        <a:lstStyle/>
        <a:p>
          <a:r>
            <a:rPr lang="en-US"/>
            <a:t>Finally got cleaned Dataset</a:t>
          </a:r>
        </a:p>
      </dgm:t>
    </dgm:pt>
    <dgm:pt modelId="{8455E429-EDC6-4200-BCBD-B6AB598929AC}" type="parTrans" cxnId="{8E679300-CA51-47B5-BE3A-7F9A83EE7435}">
      <dgm:prSet/>
      <dgm:spPr/>
      <dgm:t>
        <a:bodyPr/>
        <a:lstStyle/>
        <a:p>
          <a:endParaRPr lang="en-US"/>
        </a:p>
      </dgm:t>
    </dgm:pt>
    <dgm:pt modelId="{C2F048EE-EC06-42DA-9D85-B7B4CEA0E9F3}" type="sibTrans" cxnId="{8E679300-CA51-47B5-BE3A-7F9A83EE7435}">
      <dgm:prSet/>
      <dgm:spPr/>
      <dgm:t>
        <a:bodyPr/>
        <a:lstStyle/>
        <a:p>
          <a:endParaRPr lang="en-US"/>
        </a:p>
      </dgm:t>
    </dgm:pt>
    <dgm:pt modelId="{2FA1C1AE-BDF8-4A35-B062-D6B4B48881AE}" type="pres">
      <dgm:prSet presAssocID="{62568BE4-C2F8-4127-A442-01F5F0334F50}" presName="linear" presStyleCnt="0">
        <dgm:presLayoutVars>
          <dgm:animLvl val="lvl"/>
          <dgm:resizeHandles val="exact"/>
        </dgm:presLayoutVars>
      </dgm:prSet>
      <dgm:spPr/>
    </dgm:pt>
    <dgm:pt modelId="{81CFDFB6-1872-4024-87E2-1DC7A7C5A88B}" type="pres">
      <dgm:prSet presAssocID="{FB2E5A4B-B73D-4450-A077-C81E838B43DB}" presName="parentText" presStyleLbl="node1" presStyleIdx="0" presStyleCnt="2">
        <dgm:presLayoutVars>
          <dgm:chMax val="0"/>
          <dgm:bulletEnabled val="1"/>
        </dgm:presLayoutVars>
      </dgm:prSet>
      <dgm:spPr/>
    </dgm:pt>
    <dgm:pt modelId="{079D2F5E-E2DF-480A-A3B8-52862F2E2735}" type="pres">
      <dgm:prSet presAssocID="{FB2E5A4B-B73D-4450-A077-C81E838B43DB}" presName="childText" presStyleLbl="revTx" presStyleIdx="0" presStyleCnt="1">
        <dgm:presLayoutVars>
          <dgm:bulletEnabled val="1"/>
        </dgm:presLayoutVars>
      </dgm:prSet>
      <dgm:spPr/>
    </dgm:pt>
    <dgm:pt modelId="{5467BE0D-AEEB-413C-900A-27782793829F}" type="pres">
      <dgm:prSet presAssocID="{8EE2DEE6-538B-44C4-A12E-5ECED10214EE}" presName="parentText" presStyleLbl="node1" presStyleIdx="1" presStyleCnt="2">
        <dgm:presLayoutVars>
          <dgm:chMax val="0"/>
          <dgm:bulletEnabled val="1"/>
        </dgm:presLayoutVars>
      </dgm:prSet>
      <dgm:spPr/>
    </dgm:pt>
  </dgm:ptLst>
  <dgm:cxnLst>
    <dgm:cxn modelId="{8E679300-CA51-47B5-BE3A-7F9A83EE7435}" srcId="{62568BE4-C2F8-4127-A442-01F5F0334F50}" destId="{8EE2DEE6-538B-44C4-A12E-5ECED10214EE}" srcOrd="1" destOrd="0" parTransId="{8455E429-EDC6-4200-BCBD-B6AB598929AC}" sibTransId="{C2F048EE-EC06-42DA-9D85-B7B4CEA0E9F3}"/>
    <dgm:cxn modelId="{2A1FBF15-ACF9-4F87-A313-AA245F86BB01}" type="presOf" srcId="{FB2E5A4B-B73D-4450-A077-C81E838B43DB}" destId="{81CFDFB6-1872-4024-87E2-1DC7A7C5A88B}" srcOrd="0" destOrd="0" presId="urn:microsoft.com/office/officeart/2005/8/layout/vList2"/>
    <dgm:cxn modelId="{6FF8DB22-C01C-4E22-A02B-41BD0873CE9D}" srcId="{FB2E5A4B-B73D-4450-A077-C81E838B43DB}" destId="{775A3B70-5E0F-4928-A9D1-9186EDAD4560}" srcOrd="2" destOrd="0" parTransId="{9E26281B-71BF-4EA9-9A5B-6A35158AB1D2}" sibTransId="{389F4364-65EF-4941-8BF4-8CD68CF7D27E}"/>
    <dgm:cxn modelId="{E6785C26-0769-4695-9683-6079C683CABB}" type="presOf" srcId="{8A602553-3503-426E-8246-CEC96C69AAF4}" destId="{079D2F5E-E2DF-480A-A3B8-52862F2E2735}" srcOrd="0" destOrd="0" presId="urn:microsoft.com/office/officeart/2005/8/layout/vList2"/>
    <dgm:cxn modelId="{C027BE2F-DC64-4979-94E7-33348C36C5A1}" srcId="{FB2E5A4B-B73D-4450-A077-C81E838B43DB}" destId="{8A602553-3503-426E-8246-CEC96C69AAF4}" srcOrd="0" destOrd="0" parTransId="{47F49FDF-D587-489B-A4AB-1900BEF5A710}" sibTransId="{B71216B4-026D-4E1E-AB7B-6508A018CB82}"/>
    <dgm:cxn modelId="{4832304C-5A11-44AB-99EE-3402EBC2BDFD}" type="presOf" srcId="{62568BE4-C2F8-4127-A442-01F5F0334F50}" destId="{2FA1C1AE-BDF8-4A35-B062-D6B4B48881AE}" srcOrd="0" destOrd="0" presId="urn:microsoft.com/office/officeart/2005/8/layout/vList2"/>
    <dgm:cxn modelId="{D3006A8D-6979-4B43-8A0F-EE32D703AA24}" srcId="{FB2E5A4B-B73D-4450-A077-C81E838B43DB}" destId="{1D3FBDD5-8313-4A52-BC2E-BD1C3F89199E}" srcOrd="1" destOrd="0" parTransId="{A307C148-A016-48E6-AD6B-2C60E3B34AB5}" sibTransId="{6592EA27-204B-4FE0-B894-6F51AAA93629}"/>
    <dgm:cxn modelId="{59704B9B-EB94-48E0-9C86-6FBEC61ECE96}" type="presOf" srcId="{775A3B70-5E0F-4928-A9D1-9186EDAD4560}" destId="{079D2F5E-E2DF-480A-A3B8-52862F2E2735}" srcOrd="0" destOrd="2" presId="urn:microsoft.com/office/officeart/2005/8/layout/vList2"/>
    <dgm:cxn modelId="{749355BD-2312-4D52-A7D2-85FF79FB42F9}" type="presOf" srcId="{8EE2DEE6-538B-44C4-A12E-5ECED10214EE}" destId="{5467BE0D-AEEB-413C-900A-27782793829F}" srcOrd="0" destOrd="0" presId="urn:microsoft.com/office/officeart/2005/8/layout/vList2"/>
    <dgm:cxn modelId="{1DEB0BC5-1111-41B6-A9EB-DB04C2756388}" srcId="{62568BE4-C2F8-4127-A442-01F5F0334F50}" destId="{FB2E5A4B-B73D-4450-A077-C81E838B43DB}" srcOrd="0" destOrd="0" parTransId="{1EC3944A-B878-45C1-A2FE-A6C539E603F8}" sibTransId="{3D817EDD-309E-4F71-A17B-F88E4B815AA1}"/>
    <dgm:cxn modelId="{B421F4F9-9D6B-4BE4-95F8-251EE48437E5}" type="presOf" srcId="{1D3FBDD5-8313-4A52-BC2E-BD1C3F89199E}" destId="{079D2F5E-E2DF-480A-A3B8-52862F2E2735}" srcOrd="0" destOrd="1" presId="urn:microsoft.com/office/officeart/2005/8/layout/vList2"/>
    <dgm:cxn modelId="{31F746E1-397C-4255-9624-1901AF9BDEF1}" type="presParOf" srcId="{2FA1C1AE-BDF8-4A35-B062-D6B4B48881AE}" destId="{81CFDFB6-1872-4024-87E2-1DC7A7C5A88B}" srcOrd="0" destOrd="0" presId="urn:microsoft.com/office/officeart/2005/8/layout/vList2"/>
    <dgm:cxn modelId="{5D4F5CA1-1F74-4680-AB7F-DB41CD77F0C2}" type="presParOf" srcId="{2FA1C1AE-BDF8-4A35-B062-D6B4B48881AE}" destId="{079D2F5E-E2DF-480A-A3B8-52862F2E2735}" srcOrd="1" destOrd="0" presId="urn:microsoft.com/office/officeart/2005/8/layout/vList2"/>
    <dgm:cxn modelId="{FD255D97-837F-4256-8C0F-A223F3E70D08}" type="presParOf" srcId="{2FA1C1AE-BDF8-4A35-B062-D6B4B48881AE}" destId="{5467BE0D-AEEB-413C-900A-27782793829F}" srcOrd="2"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79F183-38C1-43BA-811A-AF54E1A3BB12}">
      <dsp:nvSpPr>
        <dsp:cNvPr id="0" name=""/>
        <dsp:cNvSpPr/>
      </dsp:nvSpPr>
      <dsp:spPr>
        <a:xfrm>
          <a:off x="0" y="3827"/>
          <a:ext cx="6266011" cy="81531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83EDBE5-C7D3-4CEF-8874-8C0D6DEE40F2}">
      <dsp:nvSpPr>
        <dsp:cNvPr id="0" name=""/>
        <dsp:cNvSpPr/>
      </dsp:nvSpPr>
      <dsp:spPr>
        <a:xfrm>
          <a:off x="246632" y="187273"/>
          <a:ext cx="448423" cy="44842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A6E6DF9-5284-45C5-B656-1CC062EE6339}">
      <dsp:nvSpPr>
        <dsp:cNvPr id="0" name=""/>
        <dsp:cNvSpPr/>
      </dsp:nvSpPr>
      <dsp:spPr>
        <a:xfrm>
          <a:off x="941689" y="3827"/>
          <a:ext cx="5324321" cy="8153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6288" tIns="86288" rIns="86288" bIns="86288" numCol="1" spcCol="1270" anchor="ctr" anchorCtr="0">
          <a:noAutofit/>
        </a:bodyPr>
        <a:lstStyle/>
        <a:p>
          <a:pPr marL="0" lvl="0" indent="0" algn="l" defTabSz="844550">
            <a:lnSpc>
              <a:spcPct val="90000"/>
            </a:lnSpc>
            <a:spcBef>
              <a:spcPct val="0"/>
            </a:spcBef>
            <a:spcAft>
              <a:spcPct val="35000"/>
            </a:spcAft>
            <a:buNone/>
          </a:pPr>
          <a:r>
            <a:rPr lang="en-IN" sz="1900" kern="1200"/>
            <a:t>Excel</a:t>
          </a:r>
          <a:endParaRPr lang="en-US" sz="1900" kern="1200"/>
        </a:p>
      </dsp:txBody>
      <dsp:txXfrm>
        <a:off x="941689" y="3827"/>
        <a:ext cx="5324321" cy="815315"/>
      </dsp:txXfrm>
    </dsp:sp>
    <dsp:sp modelId="{14F22A62-1AF4-48D5-AFE3-CD94D522BFAE}">
      <dsp:nvSpPr>
        <dsp:cNvPr id="0" name=""/>
        <dsp:cNvSpPr/>
      </dsp:nvSpPr>
      <dsp:spPr>
        <a:xfrm>
          <a:off x="0" y="1022971"/>
          <a:ext cx="6266011" cy="81531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EA443B8-B2ED-4ECF-BAD1-1A96A5CDB7CD}">
      <dsp:nvSpPr>
        <dsp:cNvPr id="0" name=""/>
        <dsp:cNvSpPr/>
      </dsp:nvSpPr>
      <dsp:spPr>
        <a:xfrm>
          <a:off x="246632" y="1206417"/>
          <a:ext cx="448423" cy="44842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393236F5-BCFD-43A7-99E3-322CA50A6C68}">
      <dsp:nvSpPr>
        <dsp:cNvPr id="0" name=""/>
        <dsp:cNvSpPr/>
      </dsp:nvSpPr>
      <dsp:spPr>
        <a:xfrm>
          <a:off x="941689" y="1022971"/>
          <a:ext cx="5324321" cy="8153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6288" tIns="86288" rIns="86288" bIns="86288" numCol="1" spcCol="1270" anchor="ctr" anchorCtr="0">
          <a:noAutofit/>
        </a:bodyPr>
        <a:lstStyle/>
        <a:p>
          <a:pPr marL="0" lvl="0" indent="0" algn="l" defTabSz="844550">
            <a:lnSpc>
              <a:spcPct val="90000"/>
            </a:lnSpc>
            <a:spcBef>
              <a:spcPct val="0"/>
            </a:spcBef>
            <a:spcAft>
              <a:spcPct val="35000"/>
            </a:spcAft>
            <a:buNone/>
          </a:pPr>
          <a:r>
            <a:rPr lang="en-IN" sz="1900" kern="1200"/>
            <a:t>Dataset</a:t>
          </a:r>
          <a:endParaRPr lang="en-US" sz="1900" kern="1200"/>
        </a:p>
      </dsp:txBody>
      <dsp:txXfrm>
        <a:off x="941689" y="1022971"/>
        <a:ext cx="5324321" cy="815315"/>
      </dsp:txXfrm>
    </dsp:sp>
    <dsp:sp modelId="{0983DEF3-36EC-4FB6-8ED5-8816A20DF5FC}">
      <dsp:nvSpPr>
        <dsp:cNvPr id="0" name=""/>
        <dsp:cNvSpPr/>
      </dsp:nvSpPr>
      <dsp:spPr>
        <a:xfrm>
          <a:off x="0" y="2042115"/>
          <a:ext cx="6266011" cy="81531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159C5F0-1AE0-4A06-B76D-28515228EA5F}">
      <dsp:nvSpPr>
        <dsp:cNvPr id="0" name=""/>
        <dsp:cNvSpPr/>
      </dsp:nvSpPr>
      <dsp:spPr>
        <a:xfrm>
          <a:off x="246632" y="2225561"/>
          <a:ext cx="448423" cy="44842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D48E9357-45A2-46FF-8220-D5796BFE0386}">
      <dsp:nvSpPr>
        <dsp:cNvPr id="0" name=""/>
        <dsp:cNvSpPr/>
      </dsp:nvSpPr>
      <dsp:spPr>
        <a:xfrm>
          <a:off x="941689" y="2042115"/>
          <a:ext cx="5324321" cy="8153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6288" tIns="86288" rIns="86288" bIns="86288" numCol="1" spcCol="1270" anchor="ctr" anchorCtr="0">
          <a:noAutofit/>
        </a:bodyPr>
        <a:lstStyle/>
        <a:p>
          <a:pPr marL="0" lvl="0" indent="0" algn="l" defTabSz="844550">
            <a:lnSpc>
              <a:spcPct val="90000"/>
            </a:lnSpc>
            <a:spcBef>
              <a:spcPct val="0"/>
            </a:spcBef>
            <a:spcAft>
              <a:spcPct val="35000"/>
            </a:spcAft>
            <a:buNone/>
          </a:pPr>
          <a:r>
            <a:rPr lang="en-IN" sz="1900" kern="1200"/>
            <a:t>ETL</a:t>
          </a:r>
          <a:endParaRPr lang="en-US" sz="1900" kern="1200"/>
        </a:p>
      </dsp:txBody>
      <dsp:txXfrm>
        <a:off x="941689" y="2042115"/>
        <a:ext cx="5324321" cy="815315"/>
      </dsp:txXfrm>
    </dsp:sp>
    <dsp:sp modelId="{637CBCED-CF9F-48C1-B2CD-814596F78D28}">
      <dsp:nvSpPr>
        <dsp:cNvPr id="0" name=""/>
        <dsp:cNvSpPr/>
      </dsp:nvSpPr>
      <dsp:spPr>
        <a:xfrm>
          <a:off x="0" y="3061259"/>
          <a:ext cx="6266011" cy="81531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8573EAF-15CC-4A13-9A14-FA0B5962D3C7}">
      <dsp:nvSpPr>
        <dsp:cNvPr id="0" name=""/>
        <dsp:cNvSpPr/>
      </dsp:nvSpPr>
      <dsp:spPr>
        <a:xfrm>
          <a:off x="246632" y="3244705"/>
          <a:ext cx="448423" cy="44842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6288EEA9-8048-4CA4-9C97-88330C7F53EF}">
      <dsp:nvSpPr>
        <dsp:cNvPr id="0" name=""/>
        <dsp:cNvSpPr/>
      </dsp:nvSpPr>
      <dsp:spPr>
        <a:xfrm>
          <a:off x="941689" y="3061259"/>
          <a:ext cx="5324321" cy="8153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6288" tIns="86288" rIns="86288" bIns="86288" numCol="1" spcCol="1270" anchor="ctr" anchorCtr="0">
          <a:noAutofit/>
        </a:bodyPr>
        <a:lstStyle/>
        <a:p>
          <a:pPr marL="0" lvl="0" indent="0" algn="l" defTabSz="844550">
            <a:lnSpc>
              <a:spcPct val="90000"/>
            </a:lnSpc>
            <a:spcBef>
              <a:spcPct val="0"/>
            </a:spcBef>
            <a:spcAft>
              <a:spcPct val="35000"/>
            </a:spcAft>
            <a:buNone/>
          </a:pPr>
          <a:r>
            <a:rPr lang="en-IN" sz="1900" kern="1200"/>
            <a:t>Dashboard</a:t>
          </a:r>
          <a:endParaRPr lang="en-US" sz="1900" kern="1200"/>
        </a:p>
      </dsp:txBody>
      <dsp:txXfrm>
        <a:off x="941689" y="3061259"/>
        <a:ext cx="5324321" cy="815315"/>
      </dsp:txXfrm>
    </dsp:sp>
    <dsp:sp modelId="{C3E5240A-EE13-4188-8BEA-8FE3DFEBCE85}">
      <dsp:nvSpPr>
        <dsp:cNvPr id="0" name=""/>
        <dsp:cNvSpPr/>
      </dsp:nvSpPr>
      <dsp:spPr>
        <a:xfrm>
          <a:off x="0" y="4080403"/>
          <a:ext cx="6266011" cy="81531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C07C784-492E-4785-86D9-5D4B1212FCD8}">
      <dsp:nvSpPr>
        <dsp:cNvPr id="0" name=""/>
        <dsp:cNvSpPr/>
      </dsp:nvSpPr>
      <dsp:spPr>
        <a:xfrm>
          <a:off x="246632" y="4263849"/>
          <a:ext cx="448423" cy="448423"/>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F071F39D-7BEF-4CD3-8463-7FDD22A7EF57}">
      <dsp:nvSpPr>
        <dsp:cNvPr id="0" name=""/>
        <dsp:cNvSpPr/>
      </dsp:nvSpPr>
      <dsp:spPr>
        <a:xfrm>
          <a:off x="941689" y="4080403"/>
          <a:ext cx="5324321" cy="8153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6288" tIns="86288" rIns="86288" bIns="86288" numCol="1" spcCol="1270" anchor="ctr" anchorCtr="0">
          <a:noAutofit/>
        </a:bodyPr>
        <a:lstStyle/>
        <a:p>
          <a:pPr marL="0" lvl="0" indent="0" algn="l" defTabSz="844550">
            <a:lnSpc>
              <a:spcPct val="90000"/>
            </a:lnSpc>
            <a:spcBef>
              <a:spcPct val="0"/>
            </a:spcBef>
            <a:spcAft>
              <a:spcPct val="35000"/>
            </a:spcAft>
            <a:buNone/>
          </a:pPr>
          <a:r>
            <a:rPr lang="en-IN" sz="1900" kern="1200"/>
            <a:t>Hidden Elements</a:t>
          </a:r>
          <a:endParaRPr lang="en-US" sz="1900" kern="1200"/>
        </a:p>
      </dsp:txBody>
      <dsp:txXfrm>
        <a:off x="941689" y="4080403"/>
        <a:ext cx="5324321" cy="81531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1CFDFB6-1872-4024-87E2-1DC7A7C5A88B}">
      <dsp:nvSpPr>
        <dsp:cNvPr id="0" name=""/>
        <dsp:cNvSpPr/>
      </dsp:nvSpPr>
      <dsp:spPr>
        <a:xfrm>
          <a:off x="0" y="61703"/>
          <a:ext cx="6309300" cy="1684800"/>
        </a:xfrm>
        <a:prstGeom prst="roundRect">
          <a:avLst/>
        </a:prstGeom>
        <a:solidFill>
          <a:schemeClr val="accent5">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kern="1200"/>
            <a:t>I have also performed some steps in the ETL process to prepare my data for analysis:</a:t>
          </a:r>
        </a:p>
      </dsp:txBody>
      <dsp:txXfrm>
        <a:off x="82245" y="143948"/>
        <a:ext cx="6144810" cy="1520310"/>
      </dsp:txXfrm>
    </dsp:sp>
    <dsp:sp modelId="{079D2F5E-E2DF-480A-A3B8-52862F2E2735}">
      <dsp:nvSpPr>
        <dsp:cNvPr id="0" name=""/>
        <dsp:cNvSpPr/>
      </dsp:nvSpPr>
      <dsp:spPr>
        <a:xfrm>
          <a:off x="0" y="1746504"/>
          <a:ext cx="6309300" cy="12254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0320" tIns="40640" rIns="227584" bIns="40640" numCol="1" spcCol="1270" anchor="t" anchorCtr="0">
          <a:noAutofit/>
        </a:bodyPr>
        <a:lstStyle/>
        <a:p>
          <a:pPr marL="228600" lvl="1" indent="-228600" algn="l" defTabSz="1111250">
            <a:lnSpc>
              <a:spcPct val="90000"/>
            </a:lnSpc>
            <a:spcBef>
              <a:spcPct val="0"/>
            </a:spcBef>
            <a:spcAft>
              <a:spcPct val="20000"/>
            </a:spcAft>
            <a:buChar char="•"/>
          </a:pPr>
          <a:r>
            <a:rPr lang="en-US" sz="2500" kern="1200"/>
            <a:t>Extraction</a:t>
          </a:r>
        </a:p>
        <a:p>
          <a:pPr marL="228600" lvl="1" indent="-228600" algn="l" defTabSz="1111250">
            <a:lnSpc>
              <a:spcPct val="90000"/>
            </a:lnSpc>
            <a:spcBef>
              <a:spcPct val="0"/>
            </a:spcBef>
            <a:spcAft>
              <a:spcPct val="20000"/>
            </a:spcAft>
            <a:buChar char="•"/>
          </a:pPr>
          <a:r>
            <a:rPr lang="en-US" sz="2500" kern="1200"/>
            <a:t>Transform</a:t>
          </a:r>
        </a:p>
        <a:p>
          <a:pPr marL="228600" lvl="1" indent="-228600" algn="l" defTabSz="1111250">
            <a:lnSpc>
              <a:spcPct val="90000"/>
            </a:lnSpc>
            <a:spcBef>
              <a:spcPct val="0"/>
            </a:spcBef>
            <a:spcAft>
              <a:spcPct val="20000"/>
            </a:spcAft>
            <a:buChar char="•"/>
          </a:pPr>
          <a:r>
            <a:rPr lang="en-US" sz="2500" kern="1200"/>
            <a:t>Load</a:t>
          </a:r>
        </a:p>
      </dsp:txBody>
      <dsp:txXfrm>
        <a:off x="0" y="1746504"/>
        <a:ext cx="6309300" cy="1225440"/>
      </dsp:txXfrm>
    </dsp:sp>
    <dsp:sp modelId="{5467BE0D-AEEB-413C-900A-27782793829F}">
      <dsp:nvSpPr>
        <dsp:cNvPr id="0" name=""/>
        <dsp:cNvSpPr/>
      </dsp:nvSpPr>
      <dsp:spPr>
        <a:xfrm>
          <a:off x="0" y="2971944"/>
          <a:ext cx="6309300" cy="1684800"/>
        </a:xfrm>
        <a:prstGeom prst="roundRect">
          <a:avLst/>
        </a:prstGeom>
        <a:solidFill>
          <a:schemeClr val="accent5">
            <a:hueOff val="1603047"/>
            <a:satOff val="-18876"/>
            <a:lumOff val="12549"/>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kern="1200"/>
            <a:t>Finally got cleaned Dataset</a:t>
          </a:r>
        </a:p>
      </dsp:txBody>
      <dsp:txXfrm>
        <a:off x="82245" y="3054189"/>
        <a:ext cx="6144810" cy="1520310"/>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59833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43A76A3-ADC8-4477-8FC1-B9DD55D84908}" type="datetime1">
              <a:rPr lang="en-US" smtClean="0"/>
              <a:t>12/28/2021</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747434-7036-48DB-A148-6B3D8EE75CDA}" type="slidenum">
              <a:rPr lang="en-US" smtClean="0"/>
              <a:t>‹#›</a:t>
            </a:fld>
            <a:endParaRPr lang="en-US" dirty="0"/>
          </a:p>
        </p:txBody>
      </p:sp>
    </p:spTree>
    <p:extLst>
      <p:ext uri="{BB962C8B-B14F-4D97-AF65-F5344CB8AC3E}">
        <p14:creationId xmlns:p14="http://schemas.microsoft.com/office/powerpoint/2010/main" val="35295920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53762" cy="682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A8D24A4-5FEC-4062-8995-EB21925B3B40}" type="datetime1">
              <a:rPr lang="en-US" smtClean="0"/>
              <a:t>12/28/2021</a:t>
            </a:fld>
            <a:endParaRPr lang="en-US" sz="1000" dirty="0"/>
          </a:p>
        </p:txBody>
      </p:sp>
      <p:sp>
        <p:nvSpPr>
          <p:cNvPr id="6" name="Footer Placeholder 5"/>
          <p:cNvSpPr>
            <a:spLocks noGrp="1"/>
          </p:cNvSpPr>
          <p:nvPr>
            <p:ph type="ftr" sz="quarter" idx="11"/>
          </p:nvPr>
        </p:nvSpPr>
        <p:spPr/>
        <p:txBody>
          <a:bodyPr/>
          <a:lstStyle/>
          <a:p>
            <a:endParaRPr lang="en-US" sz="1000"/>
          </a:p>
        </p:txBody>
      </p:sp>
      <p:sp>
        <p:nvSpPr>
          <p:cNvPr id="7" name="Slide Number Placeholder 6"/>
          <p:cNvSpPr>
            <a:spLocks noGrp="1"/>
          </p:cNvSpPr>
          <p:nvPr>
            <p:ph type="sldNum" sz="quarter" idx="12"/>
          </p:nvPr>
        </p:nvSpPr>
        <p:spPr/>
        <p:txBody>
          <a:bodyPr/>
          <a:lstStyle/>
          <a:p>
            <a:fld id="{35747434-7036-48DB-A148-6B3D8EE75CDA}" type="slidenum">
              <a:rPr lang="en-US" smtClean="0"/>
              <a:pPr/>
              <a:t>‹#›</a:t>
            </a:fld>
            <a:endParaRPr lang="en-US" sz="1000" dirty="0"/>
          </a:p>
        </p:txBody>
      </p:sp>
    </p:spTree>
    <p:extLst>
      <p:ext uri="{BB962C8B-B14F-4D97-AF65-F5344CB8AC3E}">
        <p14:creationId xmlns:p14="http://schemas.microsoft.com/office/powerpoint/2010/main" val="2488979742"/>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A8D24A4-5FEC-4062-8995-EB21925B3B40}" type="datetime1">
              <a:rPr lang="en-US" smtClean="0"/>
              <a:t>12/28/2021</a:t>
            </a:fld>
            <a:endParaRPr lang="en-US" sz="1000" dirty="0"/>
          </a:p>
        </p:txBody>
      </p:sp>
      <p:sp>
        <p:nvSpPr>
          <p:cNvPr id="6" name="Footer Placeholder 5"/>
          <p:cNvSpPr>
            <a:spLocks noGrp="1"/>
          </p:cNvSpPr>
          <p:nvPr>
            <p:ph type="ftr" sz="quarter" idx="11"/>
          </p:nvPr>
        </p:nvSpPr>
        <p:spPr/>
        <p:txBody>
          <a:bodyPr/>
          <a:lstStyle/>
          <a:p>
            <a:endParaRPr lang="en-US" sz="1000"/>
          </a:p>
        </p:txBody>
      </p:sp>
      <p:sp>
        <p:nvSpPr>
          <p:cNvPr id="7" name="Slide Number Placeholder 6"/>
          <p:cNvSpPr>
            <a:spLocks noGrp="1"/>
          </p:cNvSpPr>
          <p:nvPr>
            <p:ph type="sldNum" sz="quarter" idx="12"/>
          </p:nvPr>
        </p:nvSpPr>
        <p:spPr/>
        <p:txBody>
          <a:bodyPr/>
          <a:lstStyle/>
          <a:p>
            <a:fld id="{35747434-7036-48DB-A148-6B3D8EE75CDA}" type="slidenum">
              <a:rPr lang="en-US" smtClean="0"/>
              <a:pPr/>
              <a:t>‹#›</a:t>
            </a:fld>
            <a:endParaRPr lang="en-US" sz="1000" dirty="0"/>
          </a:p>
        </p:txBody>
      </p:sp>
    </p:spTree>
    <p:extLst>
      <p:ext uri="{BB962C8B-B14F-4D97-AF65-F5344CB8AC3E}">
        <p14:creationId xmlns:p14="http://schemas.microsoft.com/office/powerpoint/2010/main" val="3395026136"/>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A8D24A4-5FEC-4062-8995-EB21925B3B40}" type="datetime1">
              <a:rPr lang="en-US" smtClean="0"/>
              <a:t>12/28/2021</a:t>
            </a:fld>
            <a:endParaRPr lang="en-US" sz="1000" dirty="0"/>
          </a:p>
        </p:txBody>
      </p:sp>
      <p:sp>
        <p:nvSpPr>
          <p:cNvPr id="6" name="Footer Placeholder 5"/>
          <p:cNvSpPr>
            <a:spLocks noGrp="1"/>
          </p:cNvSpPr>
          <p:nvPr>
            <p:ph type="ftr" sz="quarter" idx="11"/>
          </p:nvPr>
        </p:nvSpPr>
        <p:spPr/>
        <p:txBody>
          <a:bodyPr/>
          <a:lstStyle/>
          <a:p>
            <a:endParaRPr lang="en-US" sz="1000"/>
          </a:p>
        </p:txBody>
      </p:sp>
      <p:sp>
        <p:nvSpPr>
          <p:cNvPr id="7" name="Slide Number Placeholder 6"/>
          <p:cNvSpPr>
            <a:spLocks noGrp="1"/>
          </p:cNvSpPr>
          <p:nvPr>
            <p:ph type="sldNum" sz="quarter" idx="12"/>
          </p:nvPr>
        </p:nvSpPr>
        <p:spPr/>
        <p:txBody>
          <a:bodyPr/>
          <a:lstStyle/>
          <a:p>
            <a:fld id="{35747434-7036-48DB-A148-6B3D8EE75CDA}" type="slidenum">
              <a:rPr lang="en-US" smtClean="0"/>
              <a:pPr/>
              <a:t>‹#›</a:t>
            </a:fld>
            <a:endParaRPr lang="en-US" sz="1000" dirty="0"/>
          </a:p>
        </p:txBody>
      </p:sp>
      <p:sp>
        <p:nvSpPr>
          <p:cNvPr id="11" name="TextBox 10"/>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465437703"/>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A8D24A4-5FEC-4062-8995-EB21925B3B40}" type="datetime1">
              <a:rPr lang="en-US" smtClean="0"/>
              <a:t>12/28/2021</a:t>
            </a:fld>
            <a:endParaRPr lang="en-US" sz="1000" dirty="0"/>
          </a:p>
        </p:txBody>
      </p:sp>
      <p:sp>
        <p:nvSpPr>
          <p:cNvPr id="6" name="Footer Placeholder 5"/>
          <p:cNvSpPr>
            <a:spLocks noGrp="1"/>
          </p:cNvSpPr>
          <p:nvPr>
            <p:ph type="ftr" sz="quarter" idx="11"/>
          </p:nvPr>
        </p:nvSpPr>
        <p:spPr/>
        <p:txBody>
          <a:bodyPr/>
          <a:lstStyle/>
          <a:p>
            <a:endParaRPr lang="en-US" sz="1000"/>
          </a:p>
        </p:txBody>
      </p:sp>
      <p:sp>
        <p:nvSpPr>
          <p:cNvPr id="7" name="Slide Number Placeholder 6"/>
          <p:cNvSpPr>
            <a:spLocks noGrp="1"/>
          </p:cNvSpPr>
          <p:nvPr>
            <p:ph type="sldNum" sz="quarter" idx="12"/>
          </p:nvPr>
        </p:nvSpPr>
        <p:spPr/>
        <p:txBody>
          <a:bodyPr/>
          <a:lstStyle/>
          <a:p>
            <a:fld id="{35747434-7036-48DB-A148-6B3D8EE75CDA}" type="slidenum">
              <a:rPr lang="en-US" smtClean="0"/>
              <a:pPr/>
              <a:t>‹#›</a:t>
            </a:fld>
            <a:endParaRPr lang="en-US" sz="1000" dirty="0"/>
          </a:p>
        </p:txBody>
      </p:sp>
    </p:spTree>
    <p:extLst>
      <p:ext uri="{BB962C8B-B14F-4D97-AF65-F5344CB8AC3E}">
        <p14:creationId xmlns:p14="http://schemas.microsoft.com/office/powerpoint/2010/main" val="3482858869"/>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A8D24A4-5FEC-4062-8995-EB21925B3B40}" type="datetime1">
              <a:rPr lang="en-US" smtClean="0"/>
              <a:t>12/28/2021</a:t>
            </a:fld>
            <a:endParaRPr lang="en-US" sz="1000" dirty="0"/>
          </a:p>
        </p:txBody>
      </p:sp>
      <p:sp>
        <p:nvSpPr>
          <p:cNvPr id="4" name="Footer Placeholder 3"/>
          <p:cNvSpPr>
            <a:spLocks noGrp="1"/>
          </p:cNvSpPr>
          <p:nvPr>
            <p:ph type="ftr" sz="quarter" idx="11"/>
          </p:nvPr>
        </p:nvSpPr>
        <p:spPr/>
        <p:txBody>
          <a:bodyPr/>
          <a:lstStyle/>
          <a:p>
            <a:endParaRPr lang="en-US" sz="1000"/>
          </a:p>
        </p:txBody>
      </p:sp>
      <p:sp>
        <p:nvSpPr>
          <p:cNvPr id="5" name="Slide Number Placeholder 4"/>
          <p:cNvSpPr>
            <a:spLocks noGrp="1"/>
          </p:cNvSpPr>
          <p:nvPr>
            <p:ph type="sldNum" sz="quarter" idx="12"/>
          </p:nvPr>
        </p:nvSpPr>
        <p:spPr/>
        <p:txBody>
          <a:bodyPr/>
          <a:lstStyle/>
          <a:p>
            <a:fld id="{35747434-7036-48DB-A148-6B3D8EE75CDA}" type="slidenum">
              <a:rPr lang="en-US" smtClean="0"/>
              <a:pPr/>
              <a:t>‹#›</a:t>
            </a:fld>
            <a:endParaRPr lang="en-US" sz="1000" dirty="0"/>
          </a:p>
        </p:txBody>
      </p:sp>
    </p:spTree>
    <p:extLst>
      <p:ext uri="{BB962C8B-B14F-4D97-AF65-F5344CB8AC3E}">
        <p14:creationId xmlns:p14="http://schemas.microsoft.com/office/powerpoint/2010/main" val="211296715"/>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480368"/>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480367"/>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480365"/>
            <a:ext cx="3300984" cy="131083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A8D24A4-5FEC-4062-8995-EB21925B3B40}" type="datetime1">
              <a:rPr lang="en-US" smtClean="0"/>
              <a:t>12/28/2021</a:t>
            </a:fld>
            <a:endParaRPr lang="en-US" sz="1000" dirty="0"/>
          </a:p>
        </p:txBody>
      </p:sp>
      <p:sp>
        <p:nvSpPr>
          <p:cNvPr id="4" name="Footer Placeholder 3"/>
          <p:cNvSpPr>
            <a:spLocks noGrp="1"/>
          </p:cNvSpPr>
          <p:nvPr>
            <p:ph type="ftr" sz="quarter" idx="11"/>
          </p:nvPr>
        </p:nvSpPr>
        <p:spPr/>
        <p:txBody>
          <a:bodyPr/>
          <a:lstStyle/>
          <a:p>
            <a:endParaRPr lang="en-US" sz="1000"/>
          </a:p>
        </p:txBody>
      </p:sp>
      <p:sp>
        <p:nvSpPr>
          <p:cNvPr id="5" name="Slide Number Placeholder 4"/>
          <p:cNvSpPr>
            <a:spLocks noGrp="1"/>
          </p:cNvSpPr>
          <p:nvPr>
            <p:ph type="sldNum" sz="quarter" idx="12"/>
          </p:nvPr>
        </p:nvSpPr>
        <p:spPr/>
        <p:txBody>
          <a:bodyPr/>
          <a:lstStyle/>
          <a:p>
            <a:fld id="{35747434-7036-48DB-A148-6B3D8EE75CDA}" type="slidenum">
              <a:rPr lang="en-US" smtClean="0"/>
              <a:pPr/>
              <a:t>‹#›</a:t>
            </a:fld>
            <a:endParaRPr lang="en-US" sz="1000" dirty="0"/>
          </a:p>
        </p:txBody>
      </p:sp>
    </p:spTree>
    <p:extLst>
      <p:ext uri="{BB962C8B-B14F-4D97-AF65-F5344CB8AC3E}">
        <p14:creationId xmlns:p14="http://schemas.microsoft.com/office/powerpoint/2010/main" val="2488003254"/>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6762538-DC4D-4667-96E5-B3278DDF8B12}" type="datetime1">
              <a:rPr lang="en-US" smtClean="0"/>
              <a:t>12/28/2021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315128876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5880548-5C08-4BE3-B63E-F2BB63B0B00C}" type="datetime1">
              <a:rPr lang="en-US" smtClean="0"/>
              <a:t>12/28/2021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16390246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E7F49BE-398D-479A-8A7E-5DDBCA61EDCB}" type="datetime1">
              <a:rPr lang="en-US" smtClean="0"/>
              <a:t>12/28/2021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23963258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589879"/>
            <a:ext cx="9590550" cy="150705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CD0C193-4974-4A1F-9C63-07D595E30D66}" type="datetime1">
              <a:rPr lang="en-US" smtClean="0"/>
              <a:t>12/28/2021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13465885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1732449"/>
            <a:ext cx="5060497" cy="4058750"/>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2892" y="1732449"/>
            <a:ext cx="5064665" cy="405875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01AA87F-28D4-4BF0-B81F-877A89DFD5AC}" type="datetime1">
              <a:rPr lang="en-US" smtClean="0"/>
              <a:t>12/28/2021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24277739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89072" cy="4148769"/>
          </a:xfrm>
          <a:prstGeom prst="rect">
            <a:avLst/>
          </a:prstGeom>
        </p:spPr>
      </p:pic>
      <p:pic>
        <p:nvPicPr>
          <p:cNvPr id="21" name="Picture 20"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8485" y="1734506"/>
            <a:ext cx="5089072" cy="4148769"/>
          </a:xfrm>
          <a:prstGeom prst="rect">
            <a:avLst/>
          </a:prstGeom>
        </p:spPr>
      </p:pic>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05872" y="1835254"/>
            <a:ext cx="4876344" cy="54488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05872" y="2380137"/>
            <a:ext cx="4876344"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94967" y="1835254"/>
            <a:ext cx="4895330" cy="544883"/>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94967" y="2380137"/>
            <a:ext cx="4895330"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8A9F1F3-208B-49A3-B337-9C8ACEB3E0E1}" type="datetime1">
              <a:rPr lang="en-US" smtClean="0"/>
              <a:t>12/28/2021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2050826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7AF6CA6-7293-4AA2-A0E0-A3BF4416E786}" type="datetime1">
              <a:rPr lang="en-US" smtClean="0"/>
              <a:t>12/28/2021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31096200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8D87016-7BCD-46FB-8EE3-AB6C369108B4}" type="datetime1">
              <a:rPr lang="en-US" smtClean="0"/>
              <a:t>12/28/2021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22332371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1816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431518"/>
            <a:ext cx="3706889" cy="3359681"/>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1547011-1FFC-4EF8-9A2E-53B4AD2ADBD4}" type="datetime1">
              <a:rPr lang="en-US" smtClean="0"/>
              <a:t>12/28/2021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23129248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609923"/>
            <a:ext cx="5934949" cy="1829338"/>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913795" y="2439261"/>
            <a:ext cx="5934949" cy="337613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562EB47-45B4-4EF5-A743-B4885DD2F060}" type="datetime1">
              <a:rPr lang="en-US" smtClean="0"/>
              <a:t>12/28/2021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27705162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1732449"/>
            <a:ext cx="10353762"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4A8D24A4-5FEC-4062-8995-EB21925B3B40}" type="datetime1">
              <a:rPr lang="en-US" smtClean="0"/>
              <a:t>12/28/2021</a:t>
            </a:fld>
            <a:endParaRPr lang="en-US" sz="1000" dirty="0"/>
          </a:p>
        </p:txBody>
      </p:sp>
      <p:sp>
        <p:nvSpPr>
          <p:cNvPr id="5" name="Footer Placeholder 4"/>
          <p:cNvSpPr>
            <a:spLocks noGrp="1"/>
          </p:cNvSpPr>
          <p:nvPr>
            <p:ph type="ftr" sz="quarter" idx="3"/>
          </p:nvPr>
        </p:nvSpPr>
        <p:spPr>
          <a:xfrm>
            <a:off x="913795" y="5883275"/>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endParaRPr lang="en-US" sz="1000"/>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35747434-7036-48DB-A148-6B3D8EE75CDA}" type="slidenum">
              <a:rPr lang="en-US" smtClean="0"/>
              <a:pPr/>
              <a:t>‹#›</a:t>
            </a:fld>
            <a:endParaRPr lang="en-US" sz="1000" dirty="0"/>
          </a:p>
        </p:txBody>
      </p:sp>
    </p:spTree>
    <p:extLst>
      <p:ext uri="{BB962C8B-B14F-4D97-AF65-F5344CB8AC3E}">
        <p14:creationId xmlns:p14="http://schemas.microsoft.com/office/powerpoint/2010/main" val="2084019063"/>
      </p:ext>
    </p:extLst>
  </p:cSld>
  <p:clrMap bg1="dk1" tx1="lt1" bg2="dk2" tx2="lt2" accent1="accent1" accent2="accent2" accent3="accent3" accent4="accent4" accent5="accent5" accent6="accent6" hlink="hlink" folHlink="folHlink"/>
  <p:sldLayoutIdLst>
    <p:sldLayoutId id="2147483744" r:id="rId1"/>
    <p:sldLayoutId id="2147483745" r:id="rId2"/>
    <p:sldLayoutId id="2147483746" r:id="rId3"/>
    <p:sldLayoutId id="2147483747" r:id="rId4"/>
    <p:sldLayoutId id="2147483748" r:id="rId5"/>
    <p:sldLayoutId id="2147483749" r:id="rId6"/>
    <p:sldLayoutId id="2147483750" r:id="rId7"/>
    <p:sldLayoutId id="2147483751" r:id="rId8"/>
    <p:sldLayoutId id="2147483752" r:id="rId9"/>
    <p:sldLayoutId id="2147483753" r:id="rId10"/>
    <p:sldLayoutId id="2147483754" r:id="rId11"/>
    <p:sldLayoutId id="2147483755" r:id="rId12"/>
    <p:sldLayoutId id="2147483756" r:id="rId13"/>
    <p:sldLayoutId id="2147483757" r:id="rId14"/>
    <p:sldLayoutId id="2147483758" r:id="rId15"/>
    <p:sldLayoutId id="2147483759" r:id="rId16"/>
    <p:sldLayoutId id="2147483760" r:id="rId17"/>
  </p:sldLayoutIdLst>
  <p:hf sldNum="0" hdr="0" ftr="0" dt="0"/>
  <p:txStyles>
    <p:title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25.svg"/><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9.sv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svg"/><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3.png"/><Relationship Id="rId7" Type="http://schemas.openxmlformats.org/officeDocument/2006/relationships/diagramColors" Target="../diagrams/colors1.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www.kaggle.com/juhi1994/superstore" TargetMode="External"/><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18.png"/><Relationship Id="rId7" Type="http://schemas.openxmlformats.org/officeDocument/2006/relationships/diagramColors" Target="../diagrams/colors2.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7.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pic>
        <p:nvPicPr>
          <p:cNvPr id="5" name="Picture 3" descr="Circles pattern abstract background">
            <a:extLst>
              <a:ext uri="{FF2B5EF4-FFF2-40B4-BE49-F238E27FC236}">
                <a16:creationId xmlns:a16="http://schemas.microsoft.com/office/drawing/2014/main" id="{56BC9927-21E7-4C0D-8C21-6BBCA04EBC98}"/>
              </a:ext>
            </a:extLst>
          </p:cNvPr>
          <p:cNvPicPr>
            <a:picLocks noChangeAspect="1"/>
          </p:cNvPicPr>
          <p:nvPr/>
        </p:nvPicPr>
        <p:blipFill rotWithShape="1">
          <a:blip r:embed="rId3"/>
          <a:srcRect t="8686" b="11808"/>
          <a:stretch/>
        </p:blipFill>
        <p:spPr>
          <a:xfrm>
            <a:off x="1" y="-47615"/>
            <a:ext cx="12192000" cy="6857990"/>
          </a:xfrm>
          <a:prstGeom prst="rect">
            <a:avLst/>
          </a:prstGeom>
        </p:spPr>
      </p:pic>
      <p:sp useBgFill="1">
        <p:nvSpPr>
          <p:cNvPr id="10" name="Freeform 5">
            <a:extLst>
              <a:ext uri="{FF2B5EF4-FFF2-40B4-BE49-F238E27FC236}">
                <a16:creationId xmlns:a16="http://schemas.microsoft.com/office/drawing/2014/main" id="{37D54B6C-87D0-4C03-8335-3955179D2B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8536" y="1371603"/>
            <a:ext cx="5624423"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F5156C67-377E-4859-B619-694C3159ECB9}"/>
              </a:ext>
            </a:extLst>
          </p:cNvPr>
          <p:cNvSpPr>
            <a:spLocks noGrp="1"/>
          </p:cNvSpPr>
          <p:nvPr>
            <p:ph type="ctrTitle"/>
          </p:nvPr>
        </p:nvSpPr>
        <p:spPr>
          <a:xfrm>
            <a:off x="913795" y="845388"/>
            <a:ext cx="3596420" cy="979016"/>
          </a:xfrm>
        </p:spPr>
        <p:txBody>
          <a:bodyPr vert="horz" lIns="91440" tIns="45720" rIns="91440" bIns="45720" rtlCol="0" anchor="b">
            <a:normAutofit/>
          </a:bodyPr>
          <a:lstStyle/>
          <a:p>
            <a:pPr algn="l"/>
            <a:r>
              <a:rPr lang="en-US" sz="2400"/>
              <a:t>Dashboard</a:t>
            </a:r>
            <a:br>
              <a:rPr lang="en-US" sz="2400"/>
            </a:br>
            <a:r>
              <a:rPr lang="en-US" sz="2400"/>
              <a:t>Superstore Analysis</a:t>
            </a:r>
          </a:p>
        </p:txBody>
      </p:sp>
      <p:sp>
        <p:nvSpPr>
          <p:cNvPr id="3" name="Subtitle 2">
            <a:extLst>
              <a:ext uri="{FF2B5EF4-FFF2-40B4-BE49-F238E27FC236}">
                <a16:creationId xmlns:a16="http://schemas.microsoft.com/office/drawing/2014/main" id="{9ADC7DCE-12BB-4D38-8D28-CDE6FDEDC273}"/>
              </a:ext>
            </a:extLst>
          </p:cNvPr>
          <p:cNvSpPr>
            <a:spLocks noGrp="1"/>
          </p:cNvSpPr>
          <p:nvPr>
            <p:ph type="subTitle" idx="1"/>
          </p:nvPr>
        </p:nvSpPr>
        <p:spPr>
          <a:xfrm>
            <a:off x="913795" y="1968237"/>
            <a:ext cx="3531684" cy="3679189"/>
          </a:xfrm>
        </p:spPr>
        <p:txBody>
          <a:bodyPr vert="horz" lIns="91440" tIns="45720" rIns="91440" bIns="45720" rtlCol="0" anchor="t">
            <a:normAutofit/>
          </a:bodyPr>
          <a:lstStyle/>
          <a:p>
            <a:pPr algn="l"/>
            <a:r>
              <a:rPr lang="en-US" sz="1600" dirty="0">
                <a:solidFill>
                  <a:schemeClr val="tx2"/>
                </a:solidFill>
              </a:rPr>
              <a:t>By: Rocky Sharaf</a:t>
            </a:r>
          </a:p>
          <a:p>
            <a:pPr algn="l"/>
            <a:r>
              <a:rPr lang="en-US" sz="1600" dirty="0">
                <a:solidFill>
                  <a:schemeClr val="tx2"/>
                </a:solidFill>
              </a:rPr>
              <a:t>Reg no: 11918040</a:t>
            </a:r>
          </a:p>
          <a:p>
            <a:pPr algn="l"/>
            <a:r>
              <a:rPr lang="en-US" sz="1600" dirty="0">
                <a:solidFill>
                  <a:schemeClr val="tx2"/>
                </a:solidFill>
              </a:rPr>
              <a:t>Parent Section: K19PG</a:t>
            </a:r>
          </a:p>
          <a:p>
            <a:pPr algn="l"/>
            <a:r>
              <a:rPr lang="en-US" sz="1600" dirty="0">
                <a:solidFill>
                  <a:schemeClr val="tx2"/>
                </a:solidFill>
              </a:rPr>
              <a:t>Sub: INT217</a:t>
            </a:r>
          </a:p>
          <a:p>
            <a:pPr algn="l"/>
            <a:endParaRPr lang="en-US" sz="1600" dirty="0">
              <a:solidFill>
                <a:schemeClr val="tx2"/>
              </a:solidFill>
            </a:endParaRPr>
          </a:p>
        </p:txBody>
      </p:sp>
    </p:spTree>
    <p:extLst>
      <p:ext uri="{BB962C8B-B14F-4D97-AF65-F5344CB8AC3E}">
        <p14:creationId xmlns:p14="http://schemas.microsoft.com/office/powerpoint/2010/main" val="22605080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Graphical user interface, application&#10;&#10;Description automatically generated">
            <a:extLst>
              <a:ext uri="{FF2B5EF4-FFF2-40B4-BE49-F238E27FC236}">
                <a16:creationId xmlns:a16="http://schemas.microsoft.com/office/drawing/2014/main" id="{309C6A75-61BD-4947-91A7-7A7900D98A7D}"/>
              </a:ext>
            </a:extLst>
          </p:cNvPr>
          <p:cNvPicPr>
            <a:picLocks noChangeAspect="1"/>
          </p:cNvPicPr>
          <p:nvPr/>
        </p:nvPicPr>
        <p:blipFill rotWithShape="1">
          <a:blip r:embed="rId2">
            <a:extLst>
              <a:ext uri="{28A0092B-C50C-407E-A947-70E740481C1C}">
                <a14:useLocalDpi xmlns:a14="http://schemas.microsoft.com/office/drawing/2010/main" val="0"/>
              </a:ext>
            </a:extLst>
          </a:blip>
          <a:srcRect l="1" r="583" b="3561"/>
          <a:stretch/>
        </p:blipFill>
        <p:spPr>
          <a:xfrm>
            <a:off x="30480" y="364490"/>
            <a:ext cx="12120880" cy="6087110"/>
          </a:xfrm>
          <a:prstGeom prst="rect">
            <a:avLst/>
          </a:prstGeom>
        </p:spPr>
      </p:pic>
    </p:spTree>
    <p:extLst>
      <p:ext uri="{BB962C8B-B14F-4D97-AF65-F5344CB8AC3E}">
        <p14:creationId xmlns:p14="http://schemas.microsoft.com/office/powerpoint/2010/main" val="34313597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Graphical user interface&#10;&#10;Description automatically generated">
            <a:extLst>
              <a:ext uri="{FF2B5EF4-FFF2-40B4-BE49-F238E27FC236}">
                <a16:creationId xmlns:a16="http://schemas.microsoft.com/office/drawing/2014/main" id="{FC4D22A9-54F0-43CE-8449-498908DB6DEF}"/>
              </a:ext>
            </a:extLst>
          </p:cNvPr>
          <p:cNvPicPr>
            <a:picLocks noChangeAspect="1"/>
          </p:cNvPicPr>
          <p:nvPr/>
        </p:nvPicPr>
        <p:blipFill rotWithShape="1">
          <a:blip r:embed="rId2">
            <a:extLst>
              <a:ext uri="{28A0092B-C50C-407E-A947-70E740481C1C}">
                <a14:useLocalDpi xmlns:a14="http://schemas.microsoft.com/office/drawing/2010/main" val="0"/>
              </a:ext>
            </a:extLst>
          </a:blip>
          <a:srcRect l="1" r="583" b="2918"/>
          <a:stretch/>
        </p:blipFill>
        <p:spPr>
          <a:xfrm>
            <a:off x="40640" y="283210"/>
            <a:ext cx="12120880" cy="6127750"/>
          </a:xfrm>
          <a:prstGeom prst="rect">
            <a:avLst/>
          </a:prstGeom>
        </p:spPr>
      </p:pic>
    </p:spTree>
    <p:extLst>
      <p:ext uri="{BB962C8B-B14F-4D97-AF65-F5344CB8AC3E}">
        <p14:creationId xmlns:p14="http://schemas.microsoft.com/office/powerpoint/2010/main" val="38018641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0C7854-E5EC-4AAD-B0C2-1C076A861C0C}"/>
              </a:ext>
            </a:extLst>
          </p:cNvPr>
          <p:cNvSpPr>
            <a:spLocks noGrp="1"/>
          </p:cNvSpPr>
          <p:nvPr>
            <p:ph type="title"/>
          </p:nvPr>
        </p:nvSpPr>
        <p:spPr>
          <a:xfrm>
            <a:off x="913795" y="609600"/>
            <a:ext cx="5978072" cy="1329596"/>
          </a:xfrm>
        </p:spPr>
        <p:txBody>
          <a:bodyPr>
            <a:normAutofit/>
          </a:bodyPr>
          <a:lstStyle/>
          <a:p>
            <a:r>
              <a:rPr lang="en-IN" dirty="0"/>
              <a:t>Some Objectives</a:t>
            </a:r>
          </a:p>
        </p:txBody>
      </p:sp>
      <p:sp>
        <p:nvSpPr>
          <p:cNvPr id="11" name="Content Placeholder 2">
            <a:extLst>
              <a:ext uri="{FF2B5EF4-FFF2-40B4-BE49-F238E27FC236}">
                <a16:creationId xmlns:a16="http://schemas.microsoft.com/office/drawing/2014/main" id="{ED6BEE32-1190-47CC-BC91-2A6F375AD198}"/>
              </a:ext>
            </a:extLst>
          </p:cNvPr>
          <p:cNvSpPr>
            <a:spLocks noGrp="1"/>
          </p:cNvSpPr>
          <p:nvPr>
            <p:ph idx="1"/>
          </p:nvPr>
        </p:nvSpPr>
        <p:spPr>
          <a:xfrm>
            <a:off x="913795" y="2127623"/>
            <a:ext cx="5978072" cy="3567225"/>
          </a:xfrm>
        </p:spPr>
        <p:txBody>
          <a:bodyPr anchor="ctr">
            <a:normAutofit/>
          </a:bodyPr>
          <a:lstStyle/>
          <a:p>
            <a:pPr>
              <a:lnSpc>
                <a:spcPct val="90000"/>
              </a:lnSpc>
            </a:pPr>
            <a:r>
              <a:rPr lang="en-US" sz="1600"/>
              <a:t>Which product is mostly sold by super store. </a:t>
            </a:r>
          </a:p>
          <a:p>
            <a:pPr>
              <a:lnSpc>
                <a:spcPct val="90000"/>
              </a:lnSpc>
            </a:pPr>
            <a:r>
              <a:rPr lang="en-US" sz="1600"/>
              <a:t>Which product is giving loss, or which is giving profit to store. </a:t>
            </a:r>
          </a:p>
          <a:p>
            <a:pPr>
              <a:lnSpc>
                <a:spcPct val="90000"/>
              </a:lnSpc>
            </a:pPr>
            <a:r>
              <a:rPr lang="en-US" sz="1600"/>
              <a:t>In which region, which product is mostly sold. </a:t>
            </a:r>
          </a:p>
          <a:p>
            <a:pPr>
              <a:lnSpc>
                <a:spcPct val="90000"/>
              </a:lnSpc>
            </a:pPr>
            <a:r>
              <a:rPr lang="en-US" sz="1600"/>
              <a:t>Which sub-category is on trending from Furniture or Tech. </a:t>
            </a:r>
          </a:p>
          <a:p>
            <a:pPr>
              <a:lnSpc>
                <a:spcPct val="90000"/>
              </a:lnSpc>
            </a:pPr>
            <a:r>
              <a:rPr lang="en-US" sz="1600"/>
              <a:t>Who visited the store most frequently? </a:t>
            </a:r>
          </a:p>
          <a:p>
            <a:pPr>
              <a:lnSpc>
                <a:spcPct val="90000"/>
              </a:lnSpc>
            </a:pPr>
            <a:r>
              <a:rPr lang="en-US" sz="1600"/>
              <a:t>Whether the person who visit store frequently gives most profit? </a:t>
            </a:r>
          </a:p>
          <a:p>
            <a:pPr>
              <a:lnSpc>
                <a:spcPct val="90000"/>
              </a:lnSpc>
            </a:pPr>
            <a:r>
              <a:rPr lang="en-US" sz="1600"/>
              <a:t>Who give most profit to store? </a:t>
            </a:r>
          </a:p>
          <a:p>
            <a:pPr>
              <a:lnSpc>
                <a:spcPct val="90000"/>
              </a:lnSpc>
            </a:pPr>
            <a:r>
              <a:rPr lang="en-US" sz="1600"/>
              <a:t>The person who is spending most, is he giving more profit? </a:t>
            </a:r>
          </a:p>
          <a:p>
            <a:pPr>
              <a:lnSpc>
                <a:spcPct val="90000"/>
              </a:lnSpc>
            </a:pPr>
            <a:r>
              <a:rPr lang="en-US" sz="1600"/>
              <a:t>Which state is more frequently visiting the superstore </a:t>
            </a:r>
            <a:endParaRPr lang="en-IN" sz="1600"/>
          </a:p>
        </p:txBody>
      </p:sp>
      <p:pic>
        <p:nvPicPr>
          <p:cNvPr id="10" name="Picture 9">
            <a:extLst>
              <a:ext uri="{FF2B5EF4-FFF2-40B4-BE49-F238E27FC236}">
                <a16:creationId xmlns:a16="http://schemas.microsoft.com/office/drawing/2014/main" id="{7AEE9CAC-347C-43C2-AE87-6BC5566E606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964" r="2807" b="1446"/>
          <a:stretch/>
        </p:blipFill>
        <p:spPr>
          <a:xfrm>
            <a:off x="7232905" y="1"/>
            <a:ext cx="4959095" cy="6858000"/>
          </a:xfrm>
          <a:prstGeom prst="rect">
            <a:avLst/>
          </a:prstGeom>
        </p:spPr>
      </p:pic>
      <p:pic>
        <p:nvPicPr>
          <p:cNvPr id="12" name="Graphic 6" descr="Store">
            <a:extLst>
              <a:ext uri="{FF2B5EF4-FFF2-40B4-BE49-F238E27FC236}">
                <a16:creationId xmlns:a16="http://schemas.microsoft.com/office/drawing/2014/main" id="{5B1C8257-D048-41E1-8723-CBAA3CA9CEF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552945" y="1197355"/>
            <a:ext cx="3995592" cy="3995592"/>
          </a:xfrm>
          <a:prstGeom prst="rect">
            <a:avLst/>
          </a:prstGeom>
        </p:spPr>
      </p:pic>
    </p:spTree>
    <p:extLst>
      <p:ext uri="{BB962C8B-B14F-4D97-AF65-F5344CB8AC3E}">
        <p14:creationId xmlns:p14="http://schemas.microsoft.com/office/powerpoint/2010/main" val="16848381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F073A7-9E8C-4C03-AF54-66F475EFF676}"/>
              </a:ext>
            </a:extLst>
          </p:cNvPr>
          <p:cNvSpPr>
            <a:spLocks noGrp="1"/>
          </p:cNvSpPr>
          <p:nvPr>
            <p:ph type="title"/>
          </p:nvPr>
        </p:nvSpPr>
        <p:spPr>
          <a:xfrm>
            <a:off x="4957011" y="609600"/>
            <a:ext cx="6310546" cy="1296202"/>
          </a:xfrm>
        </p:spPr>
        <p:txBody>
          <a:bodyPr>
            <a:normAutofit/>
          </a:bodyPr>
          <a:lstStyle/>
          <a:p>
            <a:r>
              <a:rPr lang="en-IN" dirty="0"/>
              <a:t>Hidden Elements</a:t>
            </a:r>
          </a:p>
        </p:txBody>
      </p:sp>
      <p:pic>
        <p:nvPicPr>
          <p:cNvPr id="11" name="Picture 10">
            <a:extLst>
              <a:ext uri="{FF2B5EF4-FFF2-40B4-BE49-F238E27FC236}">
                <a16:creationId xmlns:a16="http://schemas.microsoft.com/office/drawing/2014/main" id="{3571A55B-8C56-492F-B317-105830ECF92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964" r="2807" b="1446"/>
          <a:stretch/>
        </p:blipFill>
        <p:spPr>
          <a:xfrm>
            <a:off x="0" y="1"/>
            <a:ext cx="4690532" cy="6858000"/>
          </a:xfrm>
          <a:prstGeom prst="rect">
            <a:avLst/>
          </a:prstGeom>
        </p:spPr>
      </p:pic>
      <p:sp>
        <p:nvSpPr>
          <p:cNvPr id="13" name="Rectangle 12">
            <a:extLst>
              <a:ext uri="{FF2B5EF4-FFF2-40B4-BE49-F238E27FC236}">
                <a16:creationId xmlns:a16="http://schemas.microsoft.com/office/drawing/2014/main" id="{494843BA-DEF9-406F-8134-09F810F057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13264"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30" descr="Origami with solid fill">
            <a:extLst>
              <a:ext uri="{FF2B5EF4-FFF2-40B4-BE49-F238E27FC236}">
                <a16:creationId xmlns:a16="http://schemas.microsoft.com/office/drawing/2014/main" id="{B61A8F94-7BB2-4DA4-93D0-C9B7761B043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38662" y="640079"/>
            <a:ext cx="2628053" cy="2628053"/>
          </a:xfrm>
          <a:prstGeom prst="rect">
            <a:avLst/>
          </a:prstGeom>
        </p:spPr>
      </p:pic>
      <p:pic>
        <p:nvPicPr>
          <p:cNvPr id="5" name="Graphic 29" descr="Origami outline">
            <a:extLst>
              <a:ext uri="{FF2B5EF4-FFF2-40B4-BE49-F238E27FC236}">
                <a16:creationId xmlns:a16="http://schemas.microsoft.com/office/drawing/2014/main" id="{EEADEF4B-6ACE-4E85-B060-13FC92B2CD4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34718" y="3589865"/>
            <a:ext cx="2628055" cy="2628055"/>
          </a:xfrm>
          <a:prstGeom prst="rect">
            <a:avLst/>
          </a:prstGeom>
        </p:spPr>
      </p:pic>
      <p:sp>
        <p:nvSpPr>
          <p:cNvPr id="3" name="Content Placeholder 2">
            <a:extLst>
              <a:ext uri="{FF2B5EF4-FFF2-40B4-BE49-F238E27FC236}">
                <a16:creationId xmlns:a16="http://schemas.microsoft.com/office/drawing/2014/main" id="{121C0A31-3E5B-4F1D-B3F2-360A5A0C1F76}"/>
              </a:ext>
            </a:extLst>
          </p:cNvPr>
          <p:cNvSpPr>
            <a:spLocks noGrp="1"/>
          </p:cNvSpPr>
          <p:nvPr>
            <p:ph idx="1"/>
          </p:nvPr>
        </p:nvSpPr>
        <p:spPr>
          <a:xfrm>
            <a:off x="4957011" y="1905802"/>
            <a:ext cx="6310546" cy="3885398"/>
          </a:xfrm>
        </p:spPr>
        <p:txBody>
          <a:bodyPr>
            <a:normAutofit/>
          </a:bodyPr>
          <a:lstStyle/>
          <a:p>
            <a:r>
              <a:rPr lang="en-US" dirty="0"/>
              <a:t>This dashboard has many special features some are hidden, and some are visible. Important features are: </a:t>
            </a:r>
          </a:p>
          <a:p>
            <a:r>
              <a:rPr lang="en-US" dirty="0"/>
              <a:t>Dark/Light theme switch – This switch allows user to change the theme color of the dashboard from white to black (light to dark). </a:t>
            </a:r>
          </a:p>
          <a:p>
            <a:pPr marL="36900" indent="0">
              <a:buNone/>
            </a:pPr>
            <a:r>
              <a:rPr lang="en-US" dirty="0"/>
              <a:t>Excel does not provide such features; this switch has been added with a trick. This switch is just an Image, and this image is linked to another copy of this dashboard which has all charts with dark.</a:t>
            </a:r>
            <a:endParaRPr lang="en-IN" dirty="0"/>
          </a:p>
        </p:txBody>
      </p:sp>
    </p:spTree>
    <p:extLst>
      <p:ext uri="{BB962C8B-B14F-4D97-AF65-F5344CB8AC3E}">
        <p14:creationId xmlns:p14="http://schemas.microsoft.com/office/powerpoint/2010/main" val="26489027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F2B1486-7B7A-4C3A-A3D4-533CEF289097}"/>
              </a:ext>
            </a:extLst>
          </p:cNvPr>
          <p:cNvSpPr>
            <a:spLocks noGrp="1"/>
          </p:cNvSpPr>
          <p:nvPr>
            <p:ph idx="1"/>
          </p:nvPr>
        </p:nvSpPr>
        <p:spPr>
          <a:xfrm>
            <a:off x="913795" y="731521"/>
            <a:ext cx="10353762" cy="5059680"/>
          </a:xfrm>
        </p:spPr>
        <p:txBody>
          <a:bodyPr/>
          <a:lstStyle/>
          <a:p>
            <a:pPr marL="36900" indent="0">
              <a:buNone/>
            </a:pPr>
            <a:r>
              <a:rPr lang="en-US" dirty="0"/>
              <a:t>Also, every single sheet also has shortcut links which takes directly to dashboard and Master Sheet.</a:t>
            </a:r>
            <a:endParaRPr lang="en-IN" dirty="0"/>
          </a:p>
        </p:txBody>
      </p:sp>
      <p:pic>
        <p:nvPicPr>
          <p:cNvPr id="5" name="Picture 4" descr="Chart&#10;&#10;Description automatically generated">
            <a:extLst>
              <a:ext uri="{FF2B5EF4-FFF2-40B4-BE49-F238E27FC236}">
                <a16:creationId xmlns:a16="http://schemas.microsoft.com/office/drawing/2014/main" id="{CD9E9DEB-92BF-4A3F-A0C1-2A699FDF2B77}"/>
              </a:ext>
            </a:extLst>
          </p:cNvPr>
          <p:cNvPicPr>
            <a:picLocks noChangeAspect="1"/>
          </p:cNvPicPr>
          <p:nvPr/>
        </p:nvPicPr>
        <p:blipFill rotWithShape="1">
          <a:blip r:embed="rId2">
            <a:extLst>
              <a:ext uri="{28A0092B-C50C-407E-A947-70E740481C1C}">
                <a14:useLocalDpi xmlns:a14="http://schemas.microsoft.com/office/drawing/2010/main" val="0"/>
              </a:ext>
            </a:extLst>
          </a:blip>
          <a:srcRect l="54773" t="50000"/>
          <a:stretch/>
        </p:blipFill>
        <p:spPr>
          <a:xfrm>
            <a:off x="913794" y="1904999"/>
            <a:ext cx="5182205" cy="3829809"/>
          </a:xfrm>
          <a:prstGeom prst="rect">
            <a:avLst/>
          </a:prstGeom>
        </p:spPr>
      </p:pic>
      <p:cxnSp>
        <p:nvCxnSpPr>
          <p:cNvPr id="7" name="Straight Arrow Connector 6">
            <a:extLst>
              <a:ext uri="{FF2B5EF4-FFF2-40B4-BE49-F238E27FC236}">
                <a16:creationId xmlns:a16="http://schemas.microsoft.com/office/drawing/2014/main" id="{49C32658-FF2B-4803-9ABC-EB12CDA1CCA4}"/>
              </a:ext>
            </a:extLst>
          </p:cNvPr>
          <p:cNvCxnSpPr/>
          <p:nvPr/>
        </p:nvCxnSpPr>
        <p:spPr>
          <a:xfrm flipH="1">
            <a:off x="6095999" y="4866640"/>
            <a:ext cx="1270001" cy="304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Rectangle: Rounded Corners 7">
            <a:extLst>
              <a:ext uri="{FF2B5EF4-FFF2-40B4-BE49-F238E27FC236}">
                <a16:creationId xmlns:a16="http://schemas.microsoft.com/office/drawing/2014/main" id="{93BE61B7-C704-487C-87B6-07B483FF1858}"/>
              </a:ext>
            </a:extLst>
          </p:cNvPr>
          <p:cNvSpPr/>
          <p:nvPr/>
        </p:nvSpPr>
        <p:spPr>
          <a:xfrm>
            <a:off x="7376160" y="4145280"/>
            <a:ext cx="2346960" cy="955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Back To Dashboard</a:t>
            </a:r>
          </a:p>
        </p:txBody>
      </p:sp>
    </p:spTree>
    <p:extLst>
      <p:ext uri="{BB962C8B-B14F-4D97-AF65-F5344CB8AC3E}">
        <p14:creationId xmlns:p14="http://schemas.microsoft.com/office/powerpoint/2010/main" val="28663556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03C8E5-0229-4B19-8CDF-5FCBF7ED6686}"/>
              </a:ext>
            </a:extLst>
          </p:cNvPr>
          <p:cNvSpPr>
            <a:spLocks noGrp="1"/>
          </p:cNvSpPr>
          <p:nvPr>
            <p:ph type="title"/>
          </p:nvPr>
        </p:nvSpPr>
        <p:spPr/>
        <p:txBody>
          <a:bodyPr/>
          <a:lstStyle/>
          <a:p>
            <a:r>
              <a:rPr lang="en-IN" dirty="0"/>
              <a:t>References</a:t>
            </a:r>
          </a:p>
        </p:txBody>
      </p:sp>
      <p:sp>
        <p:nvSpPr>
          <p:cNvPr id="3" name="Content Placeholder 2">
            <a:extLst>
              <a:ext uri="{FF2B5EF4-FFF2-40B4-BE49-F238E27FC236}">
                <a16:creationId xmlns:a16="http://schemas.microsoft.com/office/drawing/2014/main" id="{9FC47393-45A9-4750-9B62-D61F837E6330}"/>
              </a:ext>
            </a:extLst>
          </p:cNvPr>
          <p:cNvSpPr>
            <a:spLocks noGrp="1"/>
          </p:cNvSpPr>
          <p:nvPr>
            <p:ph idx="1"/>
          </p:nvPr>
        </p:nvSpPr>
        <p:spPr/>
        <p:txBody>
          <a:bodyPr/>
          <a:lstStyle/>
          <a:p>
            <a:r>
              <a:rPr lang="en-IN" dirty="0"/>
              <a:t>Super-Store Analysis: https://www.kaggle.com/juhi1994/superstore </a:t>
            </a:r>
          </a:p>
          <a:p>
            <a:r>
              <a:rPr lang="en-IN" dirty="0"/>
              <a:t>Excel documentation : https://support.microsoft.com/en-us/excel</a:t>
            </a:r>
          </a:p>
        </p:txBody>
      </p:sp>
    </p:spTree>
    <p:extLst>
      <p:ext uri="{BB962C8B-B14F-4D97-AF65-F5344CB8AC3E}">
        <p14:creationId xmlns:p14="http://schemas.microsoft.com/office/powerpoint/2010/main" val="2248873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DAB482FD-C684-4DAA-AC4C-1739F51A98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05783A0-3B22-4FD8-AFF0-0C42138DDDE9}"/>
              </a:ext>
            </a:extLst>
          </p:cNvPr>
          <p:cNvSpPr>
            <a:spLocks noGrp="1"/>
          </p:cNvSpPr>
          <p:nvPr>
            <p:ph type="title"/>
          </p:nvPr>
        </p:nvSpPr>
        <p:spPr>
          <a:xfrm>
            <a:off x="5139236" y="1097280"/>
            <a:ext cx="6043875" cy="4626864"/>
          </a:xfrm>
        </p:spPr>
        <p:txBody>
          <a:bodyPr vert="horz" lIns="91440" tIns="45720" rIns="91440" bIns="45720" rtlCol="0" anchor="ctr">
            <a:normAutofit/>
          </a:bodyPr>
          <a:lstStyle/>
          <a:p>
            <a:pPr algn="l"/>
            <a:r>
              <a:rPr lang="en-US" sz="5400" dirty="0"/>
              <a:t>Thanks</a:t>
            </a:r>
          </a:p>
        </p:txBody>
      </p:sp>
      <p:cxnSp>
        <p:nvCxnSpPr>
          <p:cNvPr id="9" name="Straight Connector 8">
            <a:extLst>
              <a:ext uri="{FF2B5EF4-FFF2-40B4-BE49-F238E27FC236}">
                <a16:creationId xmlns:a16="http://schemas.microsoft.com/office/drawing/2014/main" id="{2DAA738B-EDF5-4694-B25A-3488245BC87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605" y="2057399"/>
            <a:ext cx="0" cy="274320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17705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2FE10F-0BAD-4255-921F-C79E52A89424}"/>
              </a:ext>
            </a:extLst>
          </p:cNvPr>
          <p:cNvSpPr>
            <a:spLocks noGrp="1"/>
          </p:cNvSpPr>
          <p:nvPr>
            <p:ph type="title"/>
          </p:nvPr>
        </p:nvSpPr>
        <p:spPr>
          <a:xfrm>
            <a:off x="633743" y="609599"/>
            <a:ext cx="3413156" cy="5273675"/>
          </a:xfrm>
        </p:spPr>
        <p:txBody>
          <a:bodyPr>
            <a:normAutofit/>
          </a:bodyPr>
          <a:lstStyle/>
          <a:p>
            <a:r>
              <a:rPr lang="en-IN" dirty="0"/>
              <a:t>Content</a:t>
            </a:r>
          </a:p>
        </p:txBody>
      </p:sp>
      <p:pic>
        <p:nvPicPr>
          <p:cNvPr id="9" name="Picture 8">
            <a:extLst>
              <a:ext uri="{FF2B5EF4-FFF2-40B4-BE49-F238E27FC236}">
                <a16:creationId xmlns:a16="http://schemas.microsoft.com/office/drawing/2014/main" id="{82AABC82-C2D1-4340-A6DF-6E73DF06FCA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964" r="2807" b="1446"/>
          <a:stretch/>
        </p:blipFill>
        <p:spPr>
          <a:xfrm>
            <a:off x="4639056" y="2"/>
            <a:ext cx="7552944" cy="6857998"/>
          </a:xfrm>
          <a:prstGeom prst="rect">
            <a:avLst/>
          </a:prstGeom>
        </p:spPr>
      </p:pic>
      <p:graphicFrame>
        <p:nvGraphicFramePr>
          <p:cNvPr id="5" name="Content Placeholder 2">
            <a:extLst>
              <a:ext uri="{FF2B5EF4-FFF2-40B4-BE49-F238E27FC236}">
                <a16:creationId xmlns:a16="http://schemas.microsoft.com/office/drawing/2014/main" id="{A8D3895D-80DF-4B82-A097-B0D9EE0BFBED}"/>
              </a:ext>
            </a:extLst>
          </p:cNvPr>
          <p:cNvGraphicFramePr>
            <a:graphicFrameLocks noGrp="1"/>
          </p:cNvGraphicFramePr>
          <p:nvPr>
            <p:ph idx="1"/>
            <p:extLst>
              <p:ext uri="{D42A27DB-BD31-4B8C-83A1-F6EECF244321}">
                <p14:modId xmlns:p14="http://schemas.microsoft.com/office/powerpoint/2010/main" val="2582726359"/>
              </p:ext>
            </p:extLst>
          </p:nvPr>
        </p:nvGraphicFramePr>
        <p:xfrm>
          <a:off x="5282521" y="709683"/>
          <a:ext cx="6266011" cy="489954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6774625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41822E-1B44-48F6-AA82-F0AD3935A09B}"/>
              </a:ext>
            </a:extLst>
          </p:cNvPr>
          <p:cNvSpPr>
            <a:spLocks noGrp="1"/>
          </p:cNvSpPr>
          <p:nvPr>
            <p:ph type="title"/>
          </p:nvPr>
        </p:nvSpPr>
        <p:spPr/>
        <p:txBody>
          <a:bodyPr/>
          <a:lstStyle/>
          <a:p>
            <a:r>
              <a:rPr lang="en-US"/>
              <a:t>Abstract</a:t>
            </a:r>
            <a:endParaRPr lang="en-IN" dirty="0"/>
          </a:p>
        </p:txBody>
      </p:sp>
      <p:sp>
        <p:nvSpPr>
          <p:cNvPr id="3" name="Content Placeholder 2">
            <a:extLst>
              <a:ext uri="{FF2B5EF4-FFF2-40B4-BE49-F238E27FC236}">
                <a16:creationId xmlns:a16="http://schemas.microsoft.com/office/drawing/2014/main" id="{7883F44E-B0C8-411C-8A98-C396442BDDF3}"/>
              </a:ext>
            </a:extLst>
          </p:cNvPr>
          <p:cNvSpPr>
            <a:spLocks noGrp="1"/>
          </p:cNvSpPr>
          <p:nvPr>
            <p:ph idx="1"/>
          </p:nvPr>
        </p:nvSpPr>
        <p:spPr/>
        <p:txBody>
          <a:bodyPr/>
          <a:lstStyle/>
          <a:p>
            <a:r>
              <a:rPr lang="en-US"/>
              <a:t>Excel is a software program created by Microsoft that uses spreadsheets to organize numbers and data with formulas and functions. Excel analysis is ubiquitous around the world and used by businesses of all sizes to perform data analysis. Excel features calculation, graphing tools, pivot tables, and a macro programming language called Visual Basic for Applications, and several other features which make Excel a perfect choice to manage and analyze data. My project is an Excel Dashboard. The Excel Dashboard is used to display overviews of large data tracks. Excel Dashboards use dashboard elements like tables, charts, and gauges to show the overviews. The dashboards ease the decision-making process by showing the vital parts of the data in the same window. In this report, I have shared a project where I have done data analysis of a Super-Store data set. The report also presents my learning during my course classes.</a:t>
            </a:r>
            <a:endParaRPr lang="en-IN" dirty="0"/>
          </a:p>
        </p:txBody>
      </p:sp>
    </p:spTree>
    <p:extLst>
      <p:ext uri="{BB962C8B-B14F-4D97-AF65-F5344CB8AC3E}">
        <p14:creationId xmlns:p14="http://schemas.microsoft.com/office/powerpoint/2010/main" val="14691301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0FB8D7-1C2C-4DC2-9661-C64DD15AFB1A}"/>
              </a:ext>
            </a:extLst>
          </p:cNvPr>
          <p:cNvSpPr>
            <a:spLocks noGrp="1"/>
          </p:cNvSpPr>
          <p:nvPr>
            <p:ph type="title"/>
          </p:nvPr>
        </p:nvSpPr>
        <p:spPr/>
        <p:txBody>
          <a:bodyPr/>
          <a:lstStyle/>
          <a:p>
            <a:r>
              <a:rPr lang="en-IN"/>
              <a:t>Dataset – Super Store Analysis</a:t>
            </a:r>
            <a:endParaRPr lang="en-IN" dirty="0"/>
          </a:p>
        </p:txBody>
      </p:sp>
      <p:sp>
        <p:nvSpPr>
          <p:cNvPr id="3" name="Content Placeholder 2">
            <a:extLst>
              <a:ext uri="{FF2B5EF4-FFF2-40B4-BE49-F238E27FC236}">
                <a16:creationId xmlns:a16="http://schemas.microsoft.com/office/drawing/2014/main" id="{80C65C16-2750-493F-85CC-3949FCE31076}"/>
              </a:ext>
            </a:extLst>
          </p:cNvPr>
          <p:cNvSpPr>
            <a:spLocks noGrp="1"/>
          </p:cNvSpPr>
          <p:nvPr>
            <p:ph idx="1"/>
          </p:nvPr>
        </p:nvSpPr>
        <p:spPr/>
        <p:txBody>
          <a:bodyPr/>
          <a:lstStyle/>
          <a:p>
            <a:pPr marL="36900" indent="0">
              <a:buNone/>
            </a:pPr>
            <a:endParaRPr lang="en-IN"/>
          </a:p>
          <a:p>
            <a:pPr marL="36900" indent="0">
              <a:buNone/>
            </a:pPr>
            <a:endParaRPr lang="en-IN" dirty="0"/>
          </a:p>
        </p:txBody>
      </p:sp>
      <p:pic>
        <p:nvPicPr>
          <p:cNvPr id="9" name="Picture 8" descr="Table&#10;&#10;Description automatically generated">
            <a:extLst>
              <a:ext uri="{FF2B5EF4-FFF2-40B4-BE49-F238E27FC236}">
                <a16:creationId xmlns:a16="http://schemas.microsoft.com/office/drawing/2014/main" id="{C96315D6-F096-49F9-BCE9-4AF336A981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732448"/>
            <a:ext cx="12192000" cy="3916511"/>
          </a:xfrm>
          <a:prstGeom prst="rect">
            <a:avLst/>
          </a:prstGeom>
        </p:spPr>
      </p:pic>
    </p:spTree>
    <p:extLst>
      <p:ext uri="{BB962C8B-B14F-4D97-AF65-F5344CB8AC3E}">
        <p14:creationId xmlns:p14="http://schemas.microsoft.com/office/powerpoint/2010/main" val="5839868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C224410-FF86-4FBB-A05E-61232D4B13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Freeform: Shape 9">
            <a:extLst>
              <a:ext uri="{FF2B5EF4-FFF2-40B4-BE49-F238E27FC236}">
                <a16:creationId xmlns:a16="http://schemas.microsoft.com/office/drawing/2014/main" id="{F3BDD110-869E-4A8C-9250-C7AE5C8408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02" y="-2"/>
            <a:ext cx="6088698" cy="6858002"/>
          </a:xfrm>
          <a:custGeom>
            <a:avLst/>
            <a:gdLst>
              <a:gd name="connsiteX0" fmla="*/ 0 w 6088698"/>
              <a:gd name="connsiteY0" fmla="*/ 0 h 6858002"/>
              <a:gd name="connsiteX1" fmla="*/ 2610464 w 6088698"/>
              <a:gd name="connsiteY1" fmla="*/ 0 h 6858002"/>
              <a:gd name="connsiteX2" fmla="*/ 2610464 w 6088698"/>
              <a:gd name="connsiteY2" fmla="*/ 3 h 6858002"/>
              <a:gd name="connsiteX3" fmla="*/ 5749313 w 6088698"/>
              <a:gd name="connsiteY3" fmla="*/ 3 h 6858002"/>
              <a:gd name="connsiteX4" fmla="*/ 5749313 w 6088698"/>
              <a:gd name="connsiteY4" fmla="*/ 4 h 6858002"/>
              <a:gd name="connsiteX5" fmla="*/ 5740011 w 6088698"/>
              <a:gd name="connsiteY5" fmla="*/ 4 h 6858002"/>
              <a:gd name="connsiteX6" fmla="*/ 5748114 w 6088698"/>
              <a:gd name="connsiteY6" fmla="*/ 40466 h 6858002"/>
              <a:gd name="connsiteX7" fmla="*/ 5771963 w 6088698"/>
              <a:gd name="connsiteY7" fmla="*/ 159110 h 6858002"/>
              <a:gd name="connsiteX8" fmla="*/ 5788633 w 6088698"/>
              <a:gd name="connsiteY8" fmla="*/ 245521 h 6858002"/>
              <a:gd name="connsiteX9" fmla="*/ 5806229 w 6088698"/>
              <a:gd name="connsiteY9" fmla="*/ 348391 h 6858002"/>
              <a:gd name="connsiteX10" fmla="*/ 5827299 w 6088698"/>
              <a:gd name="connsiteY10" fmla="*/ 470463 h 6858002"/>
              <a:gd name="connsiteX11" fmla="*/ 5849526 w 6088698"/>
              <a:gd name="connsiteY11" fmla="*/ 605566 h 6858002"/>
              <a:gd name="connsiteX12" fmla="*/ 5872911 w 6088698"/>
              <a:gd name="connsiteY12" fmla="*/ 757813 h 6858002"/>
              <a:gd name="connsiteX13" fmla="*/ 5897684 w 6088698"/>
              <a:gd name="connsiteY13" fmla="*/ 923777 h 6858002"/>
              <a:gd name="connsiteX14" fmla="*/ 5922459 w 6088698"/>
              <a:gd name="connsiteY14" fmla="*/ 1104142 h 6858002"/>
              <a:gd name="connsiteX15" fmla="*/ 5947695 w 6088698"/>
              <a:gd name="connsiteY15" fmla="*/ 1296166 h 6858002"/>
              <a:gd name="connsiteX16" fmla="*/ 5971079 w 6088698"/>
              <a:gd name="connsiteY16" fmla="*/ 1503278 h 6858002"/>
              <a:gd name="connsiteX17" fmla="*/ 5993538 w 6088698"/>
              <a:gd name="connsiteY17" fmla="*/ 1719991 h 6858002"/>
              <a:gd name="connsiteX18" fmla="*/ 6013913 w 6088698"/>
              <a:gd name="connsiteY18" fmla="*/ 1949048 h 6858002"/>
              <a:gd name="connsiteX19" fmla="*/ 6033361 w 6088698"/>
              <a:gd name="connsiteY19" fmla="*/ 2187706 h 6858002"/>
              <a:gd name="connsiteX20" fmla="*/ 6051654 w 6088698"/>
              <a:gd name="connsiteY20" fmla="*/ 2436652 h 6858002"/>
              <a:gd name="connsiteX21" fmla="*/ 6058136 w 6088698"/>
              <a:gd name="connsiteY21" fmla="*/ 2564211 h 6858002"/>
              <a:gd name="connsiteX22" fmla="*/ 6065314 w 6088698"/>
              <a:gd name="connsiteY22" fmla="*/ 2694512 h 6858002"/>
              <a:gd name="connsiteX23" fmla="*/ 6072027 w 6088698"/>
              <a:gd name="connsiteY23" fmla="*/ 2826871 h 6858002"/>
              <a:gd name="connsiteX24" fmla="*/ 6076427 w 6088698"/>
              <a:gd name="connsiteY24" fmla="*/ 2959917 h 6858002"/>
              <a:gd name="connsiteX25" fmla="*/ 6080363 w 6088698"/>
              <a:gd name="connsiteY25" fmla="*/ 3095705 h 6858002"/>
              <a:gd name="connsiteX26" fmla="*/ 6084530 w 6088698"/>
              <a:gd name="connsiteY26" fmla="*/ 3232865 h 6858002"/>
              <a:gd name="connsiteX27" fmla="*/ 6087308 w 6088698"/>
              <a:gd name="connsiteY27" fmla="*/ 3372768 h 6858002"/>
              <a:gd name="connsiteX28" fmla="*/ 6087308 w 6088698"/>
              <a:gd name="connsiteY28" fmla="*/ 3514043 h 6858002"/>
              <a:gd name="connsiteX29" fmla="*/ 6088698 w 6088698"/>
              <a:gd name="connsiteY29" fmla="*/ 3656689 h 6858002"/>
              <a:gd name="connsiteX30" fmla="*/ 6087308 w 6088698"/>
              <a:gd name="connsiteY30" fmla="*/ 3800707 h 6858002"/>
              <a:gd name="connsiteX31" fmla="*/ 6084530 w 6088698"/>
              <a:gd name="connsiteY31" fmla="*/ 3946783 h 6858002"/>
              <a:gd name="connsiteX32" fmla="*/ 6081983 w 6088698"/>
              <a:gd name="connsiteY32" fmla="*/ 4092858 h 6858002"/>
              <a:gd name="connsiteX33" fmla="*/ 6076427 w 6088698"/>
              <a:gd name="connsiteY33" fmla="*/ 4240991 h 6858002"/>
              <a:gd name="connsiteX34" fmla="*/ 6070639 w 6088698"/>
              <a:gd name="connsiteY34" fmla="*/ 4390495 h 6858002"/>
              <a:gd name="connsiteX35" fmla="*/ 6063924 w 6088698"/>
              <a:gd name="connsiteY35" fmla="*/ 4540000 h 6858002"/>
              <a:gd name="connsiteX36" fmla="*/ 6054432 w 6088698"/>
              <a:gd name="connsiteY36" fmla="*/ 4690876 h 6858002"/>
              <a:gd name="connsiteX37" fmla="*/ 6043086 w 6088698"/>
              <a:gd name="connsiteY37" fmla="*/ 4843123 h 6858002"/>
              <a:gd name="connsiteX38" fmla="*/ 6032204 w 6088698"/>
              <a:gd name="connsiteY38" fmla="*/ 4996057 h 6858002"/>
              <a:gd name="connsiteX39" fmla="*/ 6018313 w 6088698"/>
              <a:gd name="connsiteY39" fmla="*/ 5148990 h 6858002"/>
              <a:gd name="connsiteX40" fmla="*/ 6001642 w 6088698"/>
              <a:gd name="connsiteY40" fmla="*/ 5303981 h 6858002"/>
              <a:gd name="connsiteX41" fmla="*/ 5984972 w 6088698"/>
              <a:gd name="connsiteY41" fmla="*/ 5456914 h 6858002"/>
              <a:gd name="connsiteX42" fmla="*/ 5965754 w 6088698"/>
              <a:gd name="connsiteY42" fmla="*/ 5612591 h 6858002"/>
              <a:gd name="connsiteX43" fmla="*/ 5944685 w 6088698"/>
              <a:gd name="connsiteY43" fmla="*/ 5768953 h 6858002"/>
              <a:gd name="connsiteX44" fmla="*/ 5922459 w 6088698"/>
              <a:gd name="connsiteY44" fmla="*/ 5923258 h 6858002"/>
              <a:gd name="connsiteX45" fmla="*/ 5896527 w 6088698"/>
              <a:gd name="connsiteY45" fmla="*/ 6079621 h 6858002"/>
              <a:gd name="connsiteX46" fmla="*/ 5868743 w 6088698"/>
              <a:gd name="connsiteY46" fmla="*/ 6235297 h 6858002"/>
              <a:gd name="connsiteX47" fmla="*/ 5841190 w 6088698"/>
              <a:gd name="connsiteY47" fmla="*/ 6391660 h 6858002"/>
              <a:gd name="connsiteX48" fmla="*/ 5809008 w 6088698"/>
              <a:gd name="connsiteY48" fmla="*/ 6547336 h 6858002"/>
              <a:gd name="connsiteX49" fmla="*/ 5776130 w 6088698"/>
              <a:gd name="connsiteY49" fmla="*/ 6702327 h 6858002"/>
              <a:gd name="connsiteX50" fmla="*/ 5741633 w 6088698"/>
              <a:gd name="connsiteY50" fmla="*/ 6858002 h 6858002"/>
              <a:gd name="connsiteX51" fmla="*/ 2610464 w 6088698"/>
              <a:gd name="connsiteY51" fmla="*/ 6858002 h 6858002"/>
              <a:gd name="connsiteX52" fmla="*/ 0 w 6088698"/>
              <a:gd name="connsiteY52" fmla="*/ 6858002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6088698" h="6858002">
                <a:moveTo>
                  <a:pt x="0" y="0"/>
                </a:moveTo>
                <a:lnTo>
                  <a:pt x="2610464" y="0"/>
                </a:lnTo>
                <a:lnTo>
                  <a:pt x="2610464" y="3"/>
                </a:lnTo>
                <a:lnTo>
                  <a:pt x="5749313" y="3"/>
                </a:lnTo>
                <a:lnTo>
                  <a:pt x="5749313" y="4"/>
                </a:lnTo>
                <a:lnTo>
                  <a:pt x="5740011" y="4"/>
                </a:lnTo>
                <a:lnTo>
                  <a:pt x="5748114" y="40466"/>
                </a:lnTo>
                <a:lnTo>
                  <a:pt x="5771963" y="159110"/>
                </a:lnTo>
                <a:lnTo>
                  <a:pt x="5788633" y="245521"/>
                </a:lnTo>
                <a:lnTo>
                  <a:pt x="5806229" y="348391"/>
                </a:lnTo>
                <a:lnTo>
                  <a:pt x="5827299" y="470463"/>
                </a:lnTo>
                <a:lnTo>
                  <a:pt x="5849526" y="605566"/>
                </a:lnTo>
                <a:lnTo>
                  <a:pt x="5872911" y="757813"/>
                </a:lnTo>
                <a:lnTo>
                  <a:pt x="5897684" y="923777"/>
                </a:lnTo>
                <a:lnTo>
                  <a:pt x="5922459" y="1104142"/>
                </a:lnTo>
                <a:lnTo>
                  <a:pt x="5947695" y="1296166"/>
                </a:lnTo>
                <a:lnTo>
                  <a:pt x="5971079" y="1503278"/>
                </a:lnTo>
                <a:lnTo>
                  <a:pt x="5993538" y="1719991"/>
                </a:lnTo>
                <a:lnTo>
                  <a:pt x="6013913" y="1949048"/>
                </a:lnTo>
                <a:lnTo>
                  <a:pt x="6033361" y="2187706"/>
                </a:lnTo>
                <a:lnTo>
                  <a:pt x="6051654" y="2436652"/>
                </a:lnTo>
                <a:lnTo>
                  <a:pt x="6058136" y="2564211"/>
                </a:lnTo>
                <a:lnTo>
                  <a:pt x="6065314" y="2694512"/>
                </a:lnTo>
                <a:lnTo>
                  <a:pt x="6072027" y="2826871"/>
                </a:lnTo>
                <a:lnTo>
                  <a:pt x="6076427" y="2959917"/>
                </a:lnTo>
                <a:lnTo>
                  <a:pt x="6080363" y="3095705"/>
                </a:lnTo>
                <a:lnTo>
                  <a:pt x="6084530" y="3232865"/>
                </a:lnTo>
                <a:lnTo>
                  <a:pt x="6087308" y="3372768"/>
                </a:lnTo>
                <a:lnTo>
                  <a:pt x="6087308" y="3514043"/>
                </a:lnTo>
                <a:lnTo>
                  <a:pt x="6088698" y="3656689"/>
                </a:lnTo>
                <a:lnTo>
                  <a:pt x="6087308" y="3800707"/>
                </a:lnTo>
                <a:lnTo>
                  <a:pt x="6084530" y="3946783"/>
                </a:lnTo>
                <a:lnTo>
                  <a:pt x="6081983" y="4092858"/>
                </a:lnTo>
                <a:lnTo>
                  <a:pt x="6076427" y="4240991"/>
                </a:lnTo>
                <a:lnTo>
                  <a:pt x="6070639" y="4390495"/>
                </a:lnTo>
                <a:lnTo>
                  <a:pt x="6063924" y="4540000"/>
                </a:lnTo>
                <a:lnTo>
                  <a:pt x="6054432" y="4690876"/>
                </a:lnTo>
                <a:lnTo>
                  <a:pt x="6043086" y="4843123"/>
                </a:lnTo>
                <a:lnTo>
                  <a:pt x="6032204" y="4996057"/>
                </a:lnTo>
                <a:lnTo>
                  <a:pt x="6018313" y="5148990"/>
                </a:lnTo>
                <a:lnTo>
                  <a:pt x="6001642" y="5303981"/>
                </a:lnTo>
                <a:lnTo>
                  <a:pt x="5984972" y="5456914"/>
                </a:lnTo>
                <a:lnTo>
                  <a:pt x="5965754" y="5612591"/>
                </a:lnTo>
                <a:lnTo>
                  <a:pt x="5944685" y="5768953"/>
                </a:lnTo>
                <a:lnTo>
                  <a:pt x="5922459" y="5923258"/>
                </a:lnTo>
                <a:lnTo>
                  <a:pt x="5896527" y="6079621"/>
                </a:lnTo>
                <a:lnTo>
                  <a:pt x="5868743" y="6235297"/>
                </a:lnTo>
                <a:lnTo>
                  <a:pt x="5841190" y="6391660"/>
                </a:lnTo>
                <a:lnTo>
                  <a:pt x="5809008" y="6547336"/>
                </a:lnTo>
                <a:lnTo>
                  <a:pt x="5776130" y="6702327"/>
                </a:lnTo>
                <a:lnTo>
                  <a:pt x="5741633" y="6858002"/>
                </a:lnTo>
                <a:lnTo>
                  <a:pt x="2610464" y="6858002"/>
                </a:lnTo>
                <a:lnTo>
                  <a:pt x="0" y="6858002"/>
                </a:lnTo>
                <a:close/>
              </a:path>
            </a:pathLst>
          </a:custGeom>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B2A35F7C-EC89-44F5-B8DD-8BE7F49EE40F}"/>
              </a:ext>
            </a:extLst>
          </p:cNvPr>
          <p:cNvSpPr>
            <a:spLocks noGrp="1"/>
          </p:cNvSpPr>
          <p:nvPr>
            <p:ph type="title"/>
          </p:nvPr>
        </p:nvSpPr>
        <p:spPr>
          <a:xfrm>
            <a:off x="900506" y="1118808"/>
            <a:ext cx="4671467" cy="4747683"/>
          </a:xfrm>
        </p:spPr>
        <p:txBody>
          <a:bodyPr anchor="ctr">
            <a:normAutofit/>
          </a:bodyPr>
          <a:lstStyle/>
          <a:p>
            <a:pPr algn="l"/>
            <a:r>
              <a:rPr lang="en-IN" sz="4800"/>
              <a:t>Source of Dataset</a:t>
            </a:r>
          </a:p>
        </p:txBody>
      </p:sp>
      <p:sp>
        <p:nvSpPr>
          <p:cNvPr id="11" name="Content Placeholder 2">
            <a:extLst>
              <a:ext uri="{FF2B5EF4-FFF2-40B4-BE49-F238E27FC236}">
                <a16:creationId xmlns:a16="http://schemas.microsoft.com/office/drawing/2014/main" id="{796C5DA4-2612-4989-9EB8-28BC206201B1}"/>
              </a:ext>
            </a:extLst>
          </p:cNvPr>
          <p:cNvSpPr>
            <a:spLocks noGrp="1"/>
          </p:cNvSpPr>
          <p:nvPr>
            <p:ph idx="1"/>
          </p:nvPr>
        </p:nvSpPr>
        <p:spPr>
          <a:xfrm>
            <a:off x="6498769" y="1118809"/>
            <a:ext cx="5049763" cy="4747681"/>
          </a:xfrm>
          <a:effectLst/>
        </p:spPr>
        <p:txBody>
          <a:bodyPr anchor="ctr">
            <a:normAutofit/>
          </a:bodyPr>
          <a:lstStyle/>
          <a:p>
            <a:pPr marL="36900" indent="0">
              <a:buNone/>
            </a:pPr>
            <a:r>
              <a:rPr lang="en-US">
                <a:solidFill>
                  <a:schemeClr val="tx1"/>
                </a:solidFill>
              </a:rPr>
              <a:t>The dataset is taken from Kaggle. Kaggle is a community of data scientists and data enthusiasts. This platform allows users to find and publish data sets. I have selected a Super Store data set which contains important details of 4 years of store History. </a:t>
            </a:r>
          </a:p>
          <a:p>
            <a:r>
              <a:rPr lang="en-US">
                <a:solidFill>
                  <a:schemeClr val="tx1"/>
                </a:solidFill>
              </a:rPr>
              <a:t>Name – Super Store Analysis </a:t>
            </a:r>
          </a:p>
          <a:p>
            <a:r>
              <a:rPr lang="en-US">
                <a:solidFill>
                  <a:schemeClr val="tx1"/>
                </a:solidFill>
              </a:rPr>
              <a:t>Link - </a:t>
            </a:r>
            <a:r>
              <a:rPr lang="en-US">
                <a:solidFill>
                  <a:schemeClr val="tx1"/>
                </a:solidFill>
                <a:hlinkClick r:id="rId3"/>
              </a:rPr>
              <a:t>https://www.kaggle.com/juhi1994/superstore</a:t>
            </a:r>
            <a:endParaRPr lang="en-IN">
              <a:solidFill>
                <a:schemeClr val="tx1"/>
              </a:solidFill>
            </a:endParaRPr>
          </a:p>
        </p:txBody>
      </p:sp>
    </p:spTree>
    <p:extLst>
      <p:ext uri="{BB962C8B-B14F-4D97-AF65-F5344CB8AC3E}">
        <p14:creationId xmlns:p14="http://schemas.microsoft.com/office/powerpoint/2010/main" val="31469360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5235C-E2BB-4F1B-9449-77093CBBA111}"/>
              </a:ext>
            </a:extLst>
          </p:cNvPr>
          <p:cNvSpPr>
            <a:spLocks noGrp="1"/>
          </p:cNvSpPr>
          <p:nvPr>
            <p:ph type="title"/>
          </p:nvPr>
        </p:nvSpPr>
        <p:spPr>
          <a:xfrm>
            <a:off x="633743" y="609599"/>
            <a:ext cx="3413156" cy="5273675"/>
          </a:xfrm>
        </p:spPr>
        <p:txBody>
          <a:bodyPr>
            <a:normAutofit/>
          </a:bodyPr>
          <a:lstStyle/>
          <a:p>
            <a:r>
              <a:rPr lang="en-IN" dirty="0"/>
              <a:t>ETL</a:t>
            </a:r>
          </a:p>
        </p:txBody>
      </p:sp>
      <p:pic>
        <p:nvPicPr>
          <p:cNvPr id="11" name="Picture 8">
            <a:extLst>
              <a:ext uri="{FF2B5EF4-FFF2-40B4-BE49-F238E27FC236}">
                <a16:creationId xmlns:a16="http://schemas.microsoft.com/office/drawing/2014/main" id="{B577D423-FE81-4236-89DE-39776B81094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4680641" y="609599"/>
            <a:ext cx="6889687" cy="5273675"/>
          </a:xfrm>
          <a:prstGeom prst="rect">
            <a:avLst/>
          </a:prstGeom>
        </p:spPr>
      </p:pic>
      <p:graphicFrame>
        <p:nvGraphicFramePr>
          <p:cNvPr id="12" name="Content Placeholder 2">
            <a:extLst>
              <a:ext uri="{FF2B5EF4-FFF2-40B4-BE49-F238E27FC236}">
                <a16:creationId xmlns:a16="http://schemas.microsoft.com/office/drawing/2014/main" id="{57135610-DEE4-4359-AA2B-C5AAFA4968A5}"/>
              </a:ext>
            </a:extLst>
          </p:cNvPr>
          <p:cNvGraphicFramePr>
            <a:graphicFrameLocks noGrp="1"/>
          </p:cNvGraphicFramePr>
          <p:nvPr>
            <p:ph idx="1"/>
            <p:extLst>
              <p:ext uri="{D42A27DB-BD31-4B8C-83A1-F6EECF244321}">
                <p14:modId xmlns:p14="http://schemas.microsoft.com/office/powerpoint/2010/main" val="547889733"/>
              </p:ext>
            </p:extLst>
          </p:nvPr>
        </p:nvGraphicFramePr>
        <p:xfrm>
          <a:off x="4958257" y="887213"/>
          <a:ext cx="6309300" cy="471844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42134101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483726-8469-4664-8345-C3BEC08CFC7A}"/>
              </a:ext>
            </a:extLst>
          </p:cNvPr>
          <p:cNvSpPr>
            <a:spLocks noGrp="1"/>
          </p:cNvSpPr>
          <p:nvPr>
            <p:ph type="title"/>
          </p:nvPr>
        </p:nvSpPr>
        <p:spPr>
          <a:xfrm>
            <a:off x="914357" y="-132080"/>
            <a:ext cx="10353762" cy="970450"/>
          </a:xfrm>
        </p:spPr>
        <p:txBody>
          <a:bodyPr/>
          <a:lstStyle/>
          <a:p>
            <a:r>
              <a:rPr lang="en-IN" dirty="0"/>
              <a:t>Dashboard</a:t>
            </a:r>
          </a:p>
        </p:txBody>
      </p:sp>
      <p:pic>
        <p:nvPicPr>
          <p:cNvPr id="5" name="Content Placeholder 4" descr="Graphical user interface&#10;&#10;Description automatically generated">
            <a:extLst>
              <a:ext uri="{FF2B5EF4-FFF2-40B4-BE49-F238E27FC236}">
                <a16:creationId xmlns:a16="http://schemas.microsoft.com/office/drawing/2014/main" id="{D6DF95F7-400F-4A51-B127-1489C2B24B9A}"/>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r="454" b="2845"/>
          <a:stretch/>
        </p:blipFill>
        <p:spPr>
          <a:xfrm>
            <a:off x="262925" y="739458"/>
            <a:ext cx="11687106" cy="5905182"/>
          </a:xfrm>
        </p:spPr>
      </p:pic>
    </p:spTree>
    <p:extLst>
      <p:ext uri="{BB962C8B-B14F-4D97-AF65-F5344CB8AC3E}">
        <p14:creationId xmlns:p14="http://schemas.microsoft.com/office/powerpoint/2010/main" val="4544482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Graphical user interface, application&#10;&#10;Description automatically generated">
            <a:extLst>
              <a:ext uri="{FF2B5EF4-FFF2-40B4-BE49-F238E27FC236}">
                <a16:creationId xmlns:a16="http://schemas.microsoft.com/office/drawing/2014/main" id="{A8A1F4D5-10B1-4EDE-92EA-3EA97F70CBC1}"/>
              </a:ext>
            </a:extLst>
          </p:cNvPr>
          <p:cNvPicPr>
            <a:picLocks noChangeAspect="1"/>
          </p:cNvPicPr>
          <p:nvPr/>
        </p:nvPicPr>
        <p:blipFill rotWithShape="1">
          <a:blip r:embed="rId2">
            <a:extLst>
              <a:ext uri="{28A0092B-C50C-407E-A947-70E740481C1C}">
                <a14:useLocalDpi xmlns:a14="http://schemas.microsoft.com/office/drawing/2010/main" val="0"/>
              </a:ext>
            </a:extLst>
          </a:blip>
          <a:srcRect r="667" b="3400"/>
          <a:stretch/>
        </p:blipFill>
        <p:spPr>
          <a:xfrm>
            <a:off x="40640" y="273050"/>
            <a:ext cx="12110720" cy="6097270"/>
          </a:xfrm>
          <a:prstGeom prst="rect">
            <a:avLst/>
          </a:prstGeom>
        </p:spPr>
      </p:pic>
    </p:spTree>
    <p:extLst>
      <p:ext uri="{BB962C8B-B14F-4D97-AF65-F5344CB8AC3E}">
        <p14:creationId xmlns:p14="http://schemas.microsoft.com/office/powerpoint/2010/main" val="9507474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Graphical user interface, text&#10;&#10;Description automatically generated">
            <a:extLst>
              <a:ext uri="{FF2B5EF4-FFF2-40B4-BE49-F238E27FC236}">
                <a16:creationId xmlns:a16="http://schemas.microsoft.com/office/drawing/2014/main" id="{9296071F-F126-4968-8C7F-2744227CB6DA}"/>
              </a:ext>
            </a:extLst>
          </p:cNvPr>
          <p:cNvPicPr>
            <a:picLocks noChangeAspect="1"/>
          </p:cNvPicPr>
          <p:nvPr/>
        </p:nvPicPr>
        <p:blipFill rotWithShape="1">
          <a:blip r:embed="rId2">
            <a:extLst>
              <a:ext uri="{28A0092B-C50C-407E-A947-70E740481C1C}">
                <a14:useLocalDpi xmlns:a14="http://schemas.microsoft.com/office/drawing/2010/main" val="0"/>
              </a:ext>
            </a:extLst>
          </a:blip>
          <a:srcRect r="683" b="3240"/>
          <a:stretch/>
        </p:blipFill>
        <p:spPr>
          <a:xfrm>
            <a:off x="172720" y="349393"/>
            <a:ext cx="11805920" cy="5954744"/>
          </a:xfrm>
          <a:prstGeom prst="rect">
            <a:avLst/>
          </a:prstGeom>
        </p:spPr>
      </p:pic>
    </p:spTree>
    <p:extLst>
      <p:ext uri="{BB962C8B-B14F-4D97-AF65-F5344CB8AC3E}">
        <p14:creationId xmlns:p14="http://schemas.microsoft.com/office/powerpoint/2010/main" val="70660326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
  <a:themeElements>
    <a:clrScheme name="Slate">
      <a:dk1>
        <a:sysClr val="windowText" lastClr="000000"/>
      </a:dk1>
      <a:lt1>
        <a:sysClr val="window" lastClr="FFFFFF"/>
      </a:lt1>
      <a:dk2>
        <a:srgbClr val="212123"/>
      </a:dk2>
      <a:lt2>
        <a:srgbClr val="DADADA"/>
      </a:lt2>
      <a:accent1>
        <a:srgbClr val="BC451B"/>
      </a:accent1>
      <a:accent2>
        <a:srgbClr val="D3BA68"/>
      </a:accent2>
      <a:accent3>
        <a:srgbClr val="BB8640"/>
      </a:accent3>
      <a:accent4>
        <a:srgbClr val="AD9277"/>
      </a:accent4>
      <a:accent5>
        <a:srgbClr val="A55A43"/>
      </a:accent5>
      <a:accent6>
        <a:srgbClr val="AD9D7B"/>
      </a:accent6>
      <a:hlink>
        <a:srgbClr val="E98052"/>
      </a:hlink>
      <a:folHlink>
        <a:srgbClr val="F4B69B"/>
      </a:folHlink>
    </a:clrScheme>
    <a:fontScheme name="Slate">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3F2DE9A5-64E6-437C-A389-CC4477E817E8}"/>
    </a:ext>
  </a:extLst>
</a:theme>
</file>

<file path=docProps/app.xml><?xml version="1.0" encoding="utf-8"?>
<Properties xmlns="http://schemas.openxmlformats.org/officeDocument/2006/extended-properties" xmlns:vt="http://schemas.openxmlformats.org/officeDocument/2006/docPropsVTypes">
  <Template>Slate</Template>
  <TotalTime>211</TotalTime>
  <Words>523</Words>
  <Application>Microsoft Office PowerPoint</Application>
  <PresentationFormat>Widescreen</PresentationFormat>
  <Paragraphs>45</Paragraphs>
  <Slides>16</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16</vt:i4>
      </vt:variant>
    </vt:vector>
  </HeadingPairs>
  <TitlesOfParts>
    <vt:vector size="19" baseType="lpstr">
      <vt:lpstr>Calisto MT</vt:lpstr>
      <vt:lpstr>Wingdings 2</vt:lpstr>
      <vt:lpstr>Slate</vt:lpstr>
      <vt:lpstr>Dashboard Superstore Analysis</vt:lpstr>
      <vt:lpstr>Content</vt:lpstr>
      <vt:lpstr>Abstract</vt:lpstr>
      <vt:lpstr>Dataset – Super Store Analysis</vt:lpstr>
      <vt:lpstr>Source of Dataset</vt:lpstr>
      <vt:lpstr>ETL</vt:lpstr>
      <vt:lpstr>Dashboard</vt:lpstr>
      <vt:lpstr>PowerPoint Presentation</vt:lpstr>
      <vt:lpstr>PowerPoint Presentation</vt:lpstr>
      <vt:lpstr>PowerPoint Presentation</vt:lpstr>
      <vt:lpstr>PowerPoint Presentation</vt:lpstr>
      <vt:lpstr>Some Objectives</vt:lpstr>
      <vt:lpstr>Hidden Elements</vt:lpstr>
      <vt:lpstr>PowerPoint Presentation</vt:lpstr>
      <vt:lpstr>References</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Dashboard Superstore Analysis</dc:title>
  <dc:creator>Rocky Sharaf</dc:creator>
  <cp:lastModifiedBy>Rocky Sharaf</cp:lastModifiedBy>
  <cp:revision>1</cp:revision>
  <dcterms:created xsi:type="dcterms:W3CDTF">2021-12-28T08:46:14Z</dcterms:created>
  <dcterms:modified xsi:type="dcterms:W3CDTF">2021-12-28T12:17:22Z</dcterms:modified>
</cp:coreProperties>
</file>